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3"/>
  </p:notesMasterIdLst>
  <p:handoutMasterIdLst>
    <p:handoutMasterId r:id="rId194"/>
  </p:handoutMasterIdLst>
  <p:sldIdLst>
    <p:sldId id="256" r:id="rId2"/>
    <p:sldId id="542" r:id="rId3"/>
    <p:sldId id="543" r:id="rId4"/>
    <p:sldId id="544" r:id="rId5"/>
    <p:sldId id="257" r:id="rId6"/>
    <p:sldId id="545" r:id="rId7"/>
    <p:sldId id="258" r:id="rId8"/>
    <p:sldId id="259" r:id="rId9"/>
    <p:sldId id="531" r:id="rId10"/>
    <p:sldId id="546" r:id="rId11"/>
    <p:sldId id="532" r:id="rId12"/>
    <p:sldId id="533" r:id="rId13"/>
    <p:sldId id="260" r:id="rId14"/>
    <p:sldId id="534" r:id="rId15"/>
    <p:sldId id="535" r:id="rId16"/>
    <p:sldId id="261" r:id="rId17"/>
    <p:sldId id="547" r:id="rId18"/>
    <p:sldId id="262" r:id="rId19"/>
    <p:sldId id="416" r:id="rId20"/>
    <p:sldId id="417" r:id="rId21"/>
    <p:sldId id="536" r:id="rId22"/>
    <p:sldId id="548" r:id="rId23"/>
    <p:sldId id="549" r:id="rId24"/>
    <p:sldId id="263" r:id="rId25"/>
    <p:sldId id="550" r:id="rId26"/>
    <p:sldId id="264" r:id="rId27"/>
    <p:sldId id="551" r:id="rId28"/>
    <p:sldId id="552" r:id="rId29"/>
    <p:sldId id="553" r:id="rId30"/>
    <p:sldId id="554" r:id="rId31"/>
    <p:sldId id="555" r:id="rId32"/>
    <p:sldId id="265" r:id="rId33"/>
    <p:sldId id="266" r:id="rId34"/>
    <p:sldId id="267" r:id="rId35"/>
    <p:sldId id="268" r:id="rId36"/>
    <p:sldId id="556" r:id="rId37"/>
    <p:sldId id="537" r:id="rId38"/>
    <p:sldId id="269" r:id="rId39"/>
    <p:sldId id="557" r:id="rId40"/>
    <p:sldId id="270" r:id="rId41"/>
    <p:sldId id="558" r:id="rId42"/>
    <p:sldId id="559" r:id="rId43"/>
    <p:sldId id="560" r:id="rId44"/>
    <p:sldId id="271" r:id="rId45"/>
    <p:sldId id="561" r:id="rId46"/>
    <p:sldId id="272" r:id="rId47"/>
    <p:sldId id="562" r:id="rId48"/>
    <p:sldId id="563" r:id="rId49"/>
    <p:sldId id="564" r:id="rId50"/>
    <p:sldId id="273" r:id="rId51"/>
    <p:sldId id="274" r:id="rId52"/>
    <p:sldId id="565" r:id="rId53"/>
    <p:sldId id="275" r:id="rId54"/>
    <p:sldId id="566" r:id="rId55"/>
    <p:sldId id="567" r:id="rId56"/>
    <p:sldId id="568" r:id="rId57"/>
    <p:sldId id="569" r:id="rId58"/>
    <p:sldId id="277" r:id="rId59"/>
    <p:sldId id="570" r:id="rId60"/>
    <p:sldId id="571" r:id="rId61"/>
    <p:sldId id="572" r:id="rId62"/>
    <p:sldId id="573" r:id="rId63"/>
    <p:sldId id="574" r:id="rId64"/>
    <p:sldId id="575" r:id="rId65"/>
    <p:sldId id="576" r:id="rId66"/>
    <p:sldId id="577" r:id="rId67"/>
    <p:sldId id="578" r:id="rId68"/>
    <p:sldId id="579" r:id="rId69"/>
    <p:sldId id="580" r:id="rId70"/>
    <p:sldId id="581" r:id="rId71"/>
    <p:sldId id="278" r:id="rId72"/>
    <p:sldId id="582" r:id="rId73"/>
    <p:sldId id="583" r:id="rId74"/>
    <p:sldId id="584" r:id="rId75"/>
    <p:sldId id="585" r:id="rId76"/>
    <p:sldId id="586" r:id="rId77"/>
    <p:sldId id="279" r:id="rId78"/>
    <p:sldId id="280" r:id="rId79"/>
    <p:sldId id="587" r:id="rId80"/>
    <p:sldId id="588" r:id="rId81"/>
    <p:sldId id="589" r:id="rId82"/>
    <p:sldId id="590" r:id="rId83"/>
    <p:sldId id="591" r:id="rId84"/>
    <p:sldId id="281" r:id="rId85"/>
    <p:sldId id="592" r:id="rId86"/>
    <p:sldId id="593" r:id="rId87"/>
    <p:sldId id="594" r:id="rId88"/>
    <p:sldId id="595" r:id="rId89"/>
    <p:sldId id="596" r:id="rId90"/>
    <p:sldId id="597" r:id="rId91"/>
    <p:sldId id="282" r:id="rId92"/>
    <p:sldId id="598" r:id="rId93"/>
    <p:sldId id="599" r:id="rId94"/>
    <p:sldId id="283" r:id="rId95"/>
    <p:sldId id="284" r:id="rId96"/>
    <p:sldId id="600" r:id="rId97"/>
    <p:sldId id="601" r:id="rId98"/>
    <p:sldId id="602" r:id="rId99"/>
    <p:sldId id="603" r:id="rId100"/>
    <p:sldId id="604" r:id="rId101"/>
    <p:sldId id="605" r:id="rId102"/>
    <p:sldId id="606" r:id="rId103"/>
    <p:sldId id="607" r:id="rId104"/>
    <p:sldId id="608" r:id="rId105"/>
    <p:sldId id="610" r:id="rId106"/>
    <p:sldId id="611" r:id="rId107"/>
    <p:sldId id="285" r:id="rId108"/>
    <p:sldId id="286" r:id="rId109"/>
    <p:sldId id="612" r:id="rId110"/>
    <p:sldId id="613" r:id="rId111"/>
    <p:sldId id="614" r:id="rId112"/>
    <p:sldId id="287" r:id="rId113"/>
    <p:sldId id="288" r:id="rId114"/>
    <p:sldId id="615" r:id="rId115"/>
    <p:sldId id="616" r:id="rId116"/>
    <p:sldId id="617" r:id="rId117"/>
    <p:sldId id="289" r:id="rId118"/>
    <p:sldId id="618" r:id="rId119"/>
    <p:sldId id="290" r:id="rId120"/>
    <p:sldId id="619" r:id="rId121"/>
    <p:sldId id="620" r:id="rId122"/>
    <p:sldId id="621" r:id="rId123"/>
    <p:sldId id="622" r:id="rId124"/>
    <p:sldId id="623" r:id="rId125"/>
    <p:sldId id="624" r:id="rId126"/>
    <p:sldId id="625" r:id="rId127"/>
    <p:sldId id="626" r:id="rId128"/>
    <p:sldId id="627" r:id="rId129"/>
    <p:sldId id="628" r:id="rId130"/>
    <p:sldId id="629" r:id="rId131"/>
    <p:sldId id="630" r:id="rId132"/>
    <p:sldId id="291" r:id="rId133"/>
    <p:sldId id="631" r:id="rId134"/>
    <p:sldId id="632" r:id="rId135"/>
    <p:sldId id="490" r:id="rId136"/>
    <p:sldId id="292" r:id="rId137"/>
    <p:sldId id="633" r:id="rId138"/>
    <p:sldId id="293" r:id="rId139"/>
    <p:sldId id="634" r:id="rId140"/>
    <p:sldId id="635" r:id="rId141"/>
    <p:sldId id="636" r:id="rId142"/>
    <p:sldId id="294" r:id="rId143"/>
    <p:sldId id="295" r:id="rId144"/>
    <p:sldId id="637" r:id="rId145"/>
    <p:sldId id="296" r:id="rId146"/>
    <p:sldId id="638" r:id="rId147"/>
    <p:sldId id="639" r:id="rId148"/>
    <p:sldId id="640" r:id="rId149"/>
    <p:sldId id="641" r:id="rId150"/>
    <p:sldId id="642" r:id="rId151"/>
    <p:sldId id="643" r:id="rId152"/>
    <p:sldId id="644" r:id="rId153"/>
    <p:sldId id="645" r:id="rId154"/>
    <p:sldId id="297" r:id="rId155"/>
    <p:sldId id="646" r:id="rId156"/>
    <p:sldId id="647" r:id="rId157"/>
    <p:sldId id="648" r:id="rId158"/>
    <p:sldId id="649" r:id="rId159"/>
    <p:sldId id="650" r:id="rId160"/>
    <p:sldId id="651" r:id="rId161"/>
    <p:sldId id="652" r:id="rId162"/>
    <p:sldId id="653" r:id="rId163"/>
    <p:sldId id="654" r:id="rId164"/>
    <p:sldId id="655" r:id="rId165"/>
    <p:sldId id="656" r:id="rId166"/>
    <p:sldId id="657" r:id="rId167"/>
    <p:sldId id="658" r:id="rId168"/>
    <p:sldId id="298" r:id="rId169"/>
    <p:sldId id="299" r:id="rId170"/>
    <p:sldId id="300" r:id="rId171"/>
    <p:sldId id="301" r:id="rId172"/>
    <p:sldId id="659" r:id="rId173"/>
    <p:sldId id="660" r:id="rId174"/>
    <p:sldId id="661" r:id="rId175"/>
    <p:sldId id="539" r:id="rId176"/>
    <p:sldId id="540" r:id="rId177"/>
    <p:sldId id="538" r:id="rId178"/>
    <p:sldId id="662" r:id="rId179"/>
    <p:sldId id="663" r:id="rId180"/>
    <p:sldId id="664" r:id="rId181"/>
    <p:sldId id="665" r:id="rId182"/>
    <p:sldId id="666" r:id="rId183"/>
    <p:sldId id="541" r:id="rId184"/>
    <p:sldId id="667" r:id="rId185"/>
    <p:sldId id="668" r:id="rId186"/>
    <p:sldId id="669" r:id="rId187"/>
    <p:sldId id="670" r:id="rId188"/>
    <p:sldId id="671" r:id="rId189"/>
    <p:sldId id="672" r:id="rId190"/>
    <p:sldId id="673" r:id="rId191"/>
    <p:sldId id="524" r:id="rId19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Arial" pitchFamily="34" charset="0"/>
      </a:defRPr>
    </a:lvl1pPr>
    <a:lvl2pPr marL="457200" algn="l" rtl="0" eaLnBrk="0" fontAlgn="base" hangingPunct="0">
      <a:spcBef>
        <a:spcPct val="0"/>
      </a:spcBef>
      <a:spcAft>
        <a:spcPct val="0"/>
      </a:spcAft>
      <a:defRPr kern="1200">
        <a:solidFill>
          <a:schemeClr val="tx1"/>
        </a:solidFill>
        <a:latin typeface="Arial" pitchFamily="34" charset="0"/>
        <a:ea typeface="+mn-ea"/>
        <a:cs typeface="Arial" pitchFamily="34" charset="0"/>
      </a:defRPr>
    </a:lvl2pPr>
    <a:lvl3pPr marL="914400" algn="l" rtl="0" eaLnBrk="0" fontAlgn="base" hangingPunct="0">
      <a:spcBef>
        <a:spcPct val="0"/>
      </a:spcBef>
      <a:spcAft>
        <a:spcPct val="0"/>
      </a:spcAft>
      <a:defRPr kern="1200">
        <a:solidFill>
          <a:schemeClr val="tx1"/>
        </a:solidFill>
        <a:latin typeface="Arial" pitchFamily="34" charset="0"/>
        <a:ea typeface="+mn-ea"/>
        <a:cs typeface="Arial" pitchFamily="34" charset="0"/>
      </a:defRPr>
    </a:lvl3pPr>
    <a:lvl4pPr marL="1371600" algn="l" rtl="0" eaLnBrk="0" fontAlgn="base" hangingPunct="0">
      <a:spcBef>
        <a:spcPct val="0"/>
      </a:spcBef>
      <a:spcAft>
        <a:spcPct val="0"/>
      </a:spcAft>
      <a:defRPr kern="1200">
        <a:solidFill>
          <a:schemeClr val="tx1"/>
        </a:solidFill>
        <a:latin typeface="Arial" pitchFamily="34" charset="0"/>
        <a:ea typeface="+mn-ea"/>
        <a:cs typeface="Arial" pitchFamily="34" charset="0"/>
      </a:defRPr>
    </a:lvl4pPr>
    <a:lvl5pPr marL="1828800" algn="l" rtl="0" eaLnBrk="0" fontAlgn="base" hangingPunct="0">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0538" autoAdjust="0"/>
    <p:restoredTop sz="94660"/>
  </p:normalViewPr>
  <p:slideViewPr>
    <p:cSldViewPr>
      <p:cViewPr varScale="1">
        <p:scale>
          <a:sx n="80" d="100"/>
          <a:sy n="80" d="100"/>
        </p:scale>
        <p:origin x="869"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notesMaster" Target="notesMasters/notes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A26D453E-9955-4D69-A833-2493A720B3FE}" type="datetimeFigureOut">
              <a:rPr lang="en-US"/>
              <a:pPr>
                <a:defRPr/>
              </a:pPr>
              <a:t>10/23/2017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6EB205A-02B0-4A14-BC29-51F32D849836}" type="slidenum">
              <a:rPr lang="en-US" altLang="en-US"/>
              <a:pPr/>
              <a:t>‹#›</a:t>
            </a:fld>
            <a:endParaRPr lang="en-US" altLang="en-US"/>
          </a:p>
        </p:txBody>
      </p:sp>
    </p:spTree>
    <p:extLst>
      <p:ext uri="{BB962C8B-B14F-4D97-AF65-F5344CB8AC3E}">
        <p14:creationId xmlns:p14="http://schemas.microsoft.com/office/powerpoint/2010/main" val="1554310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1C126EB9-1835-4DD2-8F28-16724CD4A0ED}" type="datetimeFigureOut">
              <a:rPr lang="en-US"/>
              <a:pPr>
                <a:defRPr/>
              </a:pPr>
              <a:t>10/23/2017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fld id="{F49262CC-9B60-48DA-8F84-4261809AC547}" type="slidenum">
              <a:rPr lang="en-US" altLang="en-US"/>
              <a:pPr/>
              <a:t>‹#›</a:t>
            </a:fld>
            <a:endParaRPr lang="en-US" altLang="en-US"/>
          </a:p>
        </p:txBody>
      </p:sp>
    </p:spTree>
    <p:extLst>
      <p:ext uri="{BB962C8B-B14F-4D97-AF65-F5344CB8AC3E}">
        <p14:creationId xmlns:p14="http://schemas.microsoft.com/office/powerpoint/2010/main" val="28484789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DD89A23-6E4D-49D4-9612-2E0652867121}"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5DDD8DB-8D13-4871-B833-F3AAF75807E7}" type="slidenum">
              <a:rPr lang="en-US" altLang="en-US"/>
              <a:pPr>
                <a:spcBef>
                  <a:spcPct val="0"/>
                </a:spcBef>
              </a:pPr>
              <a:t>15</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027D653-A78C-4F2A-A2C7-AFBE0A3335A8}" type="slidenum">
              <a:rPr lang="en-US" altLang="en-US"/>
              <a:pPr>
                <a:spcBef>
                  <a:spcPct val="0"/>
                </a:spcBef>
              </a:pPr>
              <a:t>16</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8B6E341-B644-4B1B-8689-4D30AC8506F0}" type="slidenum">
              <a:rPr lang="en-US" altLang="en-US"/>
              <a:pPr>
                <a:spcBef>
                  <a:spcPct val="0"/>
                </a:spcBef>
              </a:pPr>
              <a:t>18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104B17D-5442-4D5B-BA75-49B0244DF0F6}" type="slidenum">
              <a:rPr lang="en-US" altLang="en-US"/>
              <a:pPr>
                <a:spcBef>
                  <a:spcPct val="0"/>
                </a:spcBef>
              </a:pPr>
              <a:t>19</a:t>
            </a:fld>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7D724F6-0D70-47D8-B564-FF70800F311E}" type="slidenum">
              <a:rPr lang="en-US" altLang="en-US"/>
              <a:pPr>
                <a:spcBef>
                  <a:spcPct val="0"/>
                </a:spcBef>
              </a:pPr>
              <a:t>20</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2F0220D-96F7-4A4B-943D-691E2A02A672}" type="slidenum">
              <a:rPr lang="en-US" altLang="en-US"/>
              <a:pPr>
                <a:spcBef>
                  <a:spcPct val="0"/>
                </a:spcBef>
              </a:pPr>
              <a:t>21</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61F94A4-8932-4060-8D66-359F0F1404AB}" type="slidenum">
              <a:rPr lang="en-US" altLang="en-US"/>
              <a:pPr>
                <a:spcBef>
                  <a:spcPct val="0"/>
                </a:spcBef>
              </a:pPr>
              <a:t>24</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9C0669A5-2F20-42C4-8A12-90FA203869D7}" type="slidenum">
              <a:rPr lang="en-US" altLang="en-US"/>
              <a:pPr>
                <a:spcBef>
                  <a:spcPct val="0"/>
                </a:spcBef>
              </a:pPr>
              <a:t>26</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D8585B6-B42B-4E09-8C6E-19133E44CF6D}" type="slidenum">
              <a:rPr lang="en-US" altLang="en-US"/>
              <a:pPr>
                <a:spcBef>
                  <a:spcPct val="0"/>
                </a:spcBef>
              </a:pPr>
              <a:t>32</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C5E9AD94-9614-46D3-8346-03A2A10883CA}" type="slidenum">
              <a:rPr lang="en-US" altLang="en-US"/>
              <a:pPr>
                <a:spcBef>
                  <a:spcPct val="0"/>
                </a:spcBef>
              </a:pPr>
              <a:t>33</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BB09DF4-F68F-4D0B-98E4-AE65E05C2D61}" type="slidenum">
              <a:rPr lang="en-US" altLang="en-US"/>
              <a:pPr>
                <a:spcBef>
                  <a:spcPct val="0"/>
                </a:spcBef>
              </a:pPr>
              <a:t>5</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AD5A3A3-4448-43B6-A4C4-AABA1EF85705}" type="slidenum">
              <a:rPr lang="en-US" altLang="en-US"/>
              <a:pPr>
                <a:spcBef>
                  <a:spcPct val="0"/>
                </a:spcBef>
              </a:pPr>
              <a:t>34</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74DB043-EF90-428C-A7C2-84530ECD173E}" type="slidenum">
              <a:rPr lang="en-US" altLang="en-US"/>
              <a:pPr>
                <a:spcBef>
                  <a:spcPct val="0"/>
                </a:spcBef>
              </a:pPr>
              <a:t>35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B584D6A-0D16-492C-B980-F51D649DB5AD}" type="slidenum">
              <a:rPr lang="en-US" altLang="en-US"/>
              <a:pPr>
                <a:spcBef>
                  <a:spcPct val="0"/>
                </a:spcBef>
              </a:pPr>
              <a:t>37</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8C76D41-9EA9-48A3-B40B-2E839DB00234}" type="slidenum">
              <a:rPr lang="en-US" altLang="en-US"/>
              <a:pPr>
                <a:spcBef>
                  <a:spcPct val="0"/>
                </a:spcBef>
              </a:pPr>
              <a:t>38</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A3354DE-7098-4E0C-B4E8-BA661BEB9680}" type="slidenum">
              <a:rPr lang="en-US" altLang="en-US"/>
              <a:pPr>
                <a:spcBef>
                  <a:spcPct val="0"/>
                </a:spcBef>
              </a:pPr>
              <a:t>40</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1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C38E13F-57FF-4EB3-A276-426235C0309B}" type="slidenum">
              <a:rPr lang="en-US" altLang="en-US"/>
              <a:pPr>
                <a:spcBef>
                  <a:spcPct val="0"/>
                </a:spcBef>
              </a:pPr>
              <a:t>44</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BCF6595-EA41-4417-B55D-C85B5E7F2E02}" type="slidenum">
              <a:rPr lang="en-US" altLang="en-US"/>
              <a:pPr>
                <a:spcBef>
                  <a:spcPct val="0"/>
                </a:spcBef>
              </a:pPr>
              <a:t>46</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20BF161-DC3A-4720-965B-5A255DA455CD}" type="slidenum">
              <a:rPr lang="en-US" altLang="en-US"/>
              <a:pPr>
                <a:spcBef>
                  <a:spcPct val="0"/>
                </a:spcBef>
              </a:pPr>
              <a:t>50</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21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10BD624-22E3-4683-915B-162BD018A87E}" type="slidenum">
              <a:rPr lang="en-US" altLang="en-US"/>
              <a:pPr>
                <a:spcBef>
                  <a:spcPct val="0"/>
                </a:spcBef>
              </a:pPr>
              <a:t>51</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E474955-CA30-4CD2-8C03-EDE7DF1CA614}" type="slidenum">
              <a:rPr lang="en-US" altLang="en-US"/>
              <a:pPr>
                <a:spcBef>
                  <a:spcPct val="0"/>
                </a:spcBef>
              </a:pPr>
              <a:t>53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FB8E6C8-8C73-4806-8C25-122CF730F2CD}" type="slidenum">
              <a:rPr lang="en-US" altLang="en-US"/>
              <a:pPr>
                <a:spcBef>
                  <a:spcPct val="0"/>
                </a:spcBef>
              </a:pPr>
              <a:t>7</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C6126E43-387E-47A9-8A40-04BF2AA1B154}" type="slidenum">
              <a:rPr lang="en-US" altLang="en-US"/>
              <a:pPr>
                <a:spcBef>
                  <a:spcPct val="0"/>
                </a:spcBef>
              </a:pPr>
              <a:t>58</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157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A42A5A4-FB60-4B9E-96D4-BB6FFD602F78}" type="slidenum">
              <a:rPr lang="en-US" altLang="en-US"/>
              <a:pPr>
                <a:spcBef>
                  <a:spcPct val="0"/>
                </a:spcBef>
              </a:pPr>
              <a:t>71</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E14BEED-3F0C-4B1A-898E-6DDAB7F62D89}" type="slidenum">
              <a:rPr lang="en-US" altLang="en-US"/>
              <a:pPr>
                <a:spcBef>
                  <a:spcPct val="0"/>
                </a:spcBef>
              </a:pPr>
              <a:t>77</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D26FAF0-D259-485A-8C21-B2A81CE08813}" type="slidenum">
              <a:rPr lang="en-US" altLang="en-US"/>
              <a:pPr>
                <a:spcBef>
                  <a:spcPct val="0"/>
                </a:spcBef>
              </a:pPr>
              <a:t>78</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B6F1398-4BC7-4D88-94D6-293388D55D3E}" type="slidenum">
              <a:rPr lang="en-US" altLang="en-US"/>
              <a:pPr>
                <a:spcBef>
                  <a:spcPct val="0"/>
                </a:spcBef>
              </a:pPr>
              <a:t>84</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0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E0B7202-452B-468D-9442-96C970B27A61}" type="slidenum">
              <a:rPr lang="en-US" altLang="en-US"/>
              <a:pPr>
                <a:spcBef>
                  <a:spcPct val="0"/>
                </a:spcBef>
              </a:pPr>
              <a:t>91</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4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CCD14CF-FCFA-4E22-9984-9101A9E70448}" type="slidenum">
              <a:rPr lang="en-US" altLang="en-US"/>
              <a:pPr>
                <a:spcBef>
                  <a:spcPct val="0"/>
                </a:spcBef>
              </a:pPr>
              <a:t>94</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1E4DF84-66F6-4F6A-971F-41655DC8BCED}" type="slidenum">
              <a:rPr lang="en-US" altLang="en-US"/>
              <a:pPr>
                <a:spcBef>
                  <a:spcPct val="0"/>
                </a:spcBef>
              </a:pPr>
              <a:t>95</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DD6CED4E-9655-441D-A172-71E3E97941B4}" type="slidenum">
              <a:rPr lang="en-US" altLang="en-US"/>
              <a:pPr>
                <a:spcBef>
                  <a:spcPct val="0"/>
                </a:spcBef>
              </a:pPr>
              <a:t>107</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B12AC0D-81CE-4388-9A09-D33A15A64333}" type="slidenum">
              <a:rPr lang="en-US" altLang="en-US"/>
              <a:pPr>
                <a:spcBef>
                  <a:spcPct val="0"/>
                </a:spcBef>
              </a:pPr>
              <a:t>108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366C396-1DE2-423C-8D25-204DDA7C4D1C}" type="slidenum">
              <a:rPr lang="en-US" altLang="en-US"/>
              <a:pPr>
                <a:spcBef>
                  <a:spcPct val="0"/>
                </a:spcBef>
              </a:pPr>
              <a:t>8</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B29CE4F-6B7D-49DB-AE22-4D7153889DF9}" type="slidenum">
              <a:rPr lang="en-US" altLang="en-US"/>
              <a:pPr>
                <a:spcBef>
                  <a:spcPct val="0"/>
                </a:spcBef>
              </a:pPr>
              <a:t>112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A5F5E0A-193F-40DF-B926-314393EA4CFF}" type="slidenum">
              <a:rPr lang="en-US" altLang="en-US"/>
              <a:pPr>
                <a:spcBef>
                  <a:spcPct val="0"/>
                </a:spcBef>
              </a:pPr>
              <a:t>113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5348F55-D2F6-47CB-ACA7-4A096A8375B9}" type="slidenum">
              <a:rPr lang="en-US" altLang="en-US"/>
              <a:pPr>
                <a:spcBef>
                  <a:spcPct val="0"/>
                </a:spcBef>
              </a:pPr>
              <a:t>117</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2E199EC-1FAF-4CCB-A90E-37C061C91780}" type="slidenum">
              <a:rPr lang="en-US" altLang="en-US"/>
              <a:pPr>
                <a:spcBef>
                  <a:spcPct val="0"/>
                </a:spcBef>
              </a:pPr>
              <a:t>119</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1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F49371A-B383-4E9C-ACFC-A943E30FF1D9}" type="slidenum">
              <a:rPr lang="en-US" altLang="en-US"/>
              <a:pPr>
                <a:spcBef>
                  <a:spcPct val="0"/>
                </a:spcBef>
              </a:pPr>
              <a:t>132</a:t>
            </a:fld>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5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76CF90E-4085-4C26-B062-E9028FB1E2E4}" type="slidenum">
              <a:rPr lang="en-US" altLang="en-US"/>
              <a:pPr>
                <a:spcBef>
                  <a:spcPct val="0"/>
                </a:spcBef>
              </a:pPr>
              <a:t>135</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97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9ABB956-5FFB-4942-96C8-71009514DBDF}" type="slidenum">
              <a:rPr lang="en-US" altLang="en-US"/>
              <a:pPr>
                <a:spcBef>
                  <a:spcPct val="0"/>
                </a:spcBef>
              </a:pPr>
              <a:t>136</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0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7909FBCD-F8E6-4762-A416-4AFD8F8A51E1}" type="slidenum">
              <a:rPr lang="en-US" altLang="en-US"/>
              <a:pPr>
                <a:spcBef>
                  <a:spcPct val="0"/>
                </a:spcBef>
              </a:pPr>
              <a:t>138</a:t>
            </a:fld>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27287BE-00A7-4201-84B5-12FF33973C7C}" type="slidenum">
              <a:rPr lang="en-US" altLang="en-US"/>
              <a:pPr>
                <a:spcBef>
                  <a:spcPct val="0"/>
                </a:spcBef>
              </a:pPr>
              <a:t>142</a:t>
            </a:fld>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87E6A40B-9277-491F-A8A0-4B44A5357720}" type="slidenum">
              <a:rPr lang="en-US" altLang="en-US"/>
              <a:pPr>
                <a:spcBef>
                  <a:spcPct val="0"/>
                </a:spcBef>
              </a:pPr>
              <a:t>143</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2519E5E-139A-43DC-B3FA-FCFECE7EA6D4}" type="slidenum">
              <a:rPr lang="en-US" altLang="en-US"/>
              <a:pPr>
                <a:spcBef>
                  <a:spcPct val="0"/>
                </a:spcBef>
              </a:pPr>
              <a:t>9</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B56D01F9-28EE-4285-B192-AAD42336E4A7}" type="slidenum">
              <a:rPr lang="en-US" altLang="en-US"/>
              <a:pPr>
                <a:spcBef>
                  <a:spcPct val="0"/>
                </a:spcBef>
              </a:pPr>
              <a:t>145</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1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21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71A0CB0-5800-43C6-902D-B4EF1BD135A8}" type="slidenum">
              <a:rPr lang="en-US" altLang="en-US"/>
              <a:pPr>
                <a:spcBef>
                  <a:spcPct val="0"/>
                </a:spcBef>
              </a:pPr>
              <a:t>154</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6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6A5FE01-9DFD-459A-9371-A3A6234031D3}" type="slidenum">
              <a:rPr lang="en-US" altLang="en-US"/>
              <a:pPr>
                <a:spcBef>
                  <a:spcPct val="0"/>
                </a:spcBef>
              </a:pPr>
              <a:t>168</a:t>
            </a:fld>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38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A525D44B-3D69-454E-B809-E380C66E3C81}" type="slidenum">
              <a:rPr lang="en-US" altLang="en-US"/>
              <a:pPr>
                <a:spcBef>
                  <a:spcPct val="0"/>
                </a:spcBef>
              </a:pPr>
              <a:t>169</a:t>
            </a:fld>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0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06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6CB01563-F258-46E6-A67B-61B8DF6B5DA1}" type="slidenum">
              <a:rPr lang="en-US" altLang="en-US"/>
              <a:pPr>
                <a:spcBef>
                  <a:spcPct val="0"/>
                </a:spcBef>
              </a:pPr>
              <a:t>170</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2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2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E02334C6-CECA-471A-B8E4-B951D0BFAE58}" type="slidenum">
              <a:rPr lang="en-US" altLang="en-US"/>
              <a:pPr>
                <a:spcBef>
                  <a:spcPct val="0"/>
                </a:spcBef>
              </a:pPr>
              <a:t>171</a:t>
            </a:fld>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78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3370CF47-4EB6-4F15-8459-DF1AE9CA70C6}" type="slidenum">
              <a:rPr lang="en-US" altLang="en-US"/>
              <a:pPr>
                <a:spcBef>
                  <a:spcPct val="0"/>
                </a:spcBef>
              </a:pPr>
              <a:t>175</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498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05D87C4B-C780-4E35-823D-E53E6DBF476E}" type="slidenum">
              <a:rPr lang="en-US" altLang="en-US"/>
              <a:pPr>
                <a:spcBef>
                  <a:spcPct val="0"/>
                </a:spcBef>
              </a:pPr>
              <a:t>176</a:t>
            </a:fld>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19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3AA6B1C-D339-4B42-9880-3309D49E6C5C}" type="slidenum">
              <a:rPr lang="en-US" altLang="en-US"/>
              <a:pPr>
                <a:spcBef>
                  <a:spcPct val="0"/>
                </a:spcBef>
              </a:pPr>
              <a:t>177</a:t>
            </a:fld>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59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3C07D8F-639A-46C1-BE74-E0FBF3C4B8D0}" type="slidenum">
              <a:rPr lang="en-US" altLang="en-US"/>
              <a:pPr>
                <a:spcBef>
                  <a:spcPct val="0"/>
                </a:spcBef>
              </a:pPr>
              <a:t>183</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4D950C4D-01B2-4B8E-9822-714478A73D96}" type="slidenum">
              <a:rPr lang="en-US" altLang="en-US"/>
              <a:pPr>
                <a:spcBef>
                  <a:spcPct val="0"/>
                </a:spcBef>
              </a:pPr>
              <a:t>11</a:t>
            </a:fld>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268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50703179-4262-4B3D-A08E-F1CB4A56F31E}" type="slidenum">
              <a:rPr lang="en-US" altLang="en-US"/>
              <a:pPr>
                <a:spcBef>
                  <a:spcPct val="0"/>
                </a:spcBef>
              </a:pPr>
              <a:t>191</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DA62B94-85C5-4FDA-8020-CB57777E15C6}" type="slidenum">
              <a:rPr lang="en-US" altLang="en-US"/>
              <a:pPr>
                <a:spcBef>
                  <a:spcPct val="0"/>
                </a:spcBef>
              </a:pPr>
              <a:t>12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1CD03453-AFD7-4470-864B-BB926620293E}" type="slidenum">
              <a:rPr lang="en-US" altLang="en-US"/>
              <a:pPr>
                <a:spcBef>
                  <a:spcPct val="0"/>
                </a:spcBef>
              </a:pPr>
              <a:t>13</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itchFamily="34" charset="0"/>
              </a:defRPr>
            </a:lvl1pPr>
            <a:lvl2pPr marL="742950" indent="-285750">
              <a:spcBef>
                <a:spcPct val="30000"/>
              </a:spcBef>
              <a:defRPr sz="1200">
                <a:solidFill>
                  <a:schemeClr val="tx1"/>
                </a:solidFill>
                <a:latin typeface="Calibri" pitchFamily="34" charset="0"/>
              </a:defRPr>
            </a:lvl2pPr>
            <a:lvl3pPr marL="1143000" indent="-228600">
              <a:spcBef>
                <a:spcPct val="30000"/>
              </a:spcBef>
              <a:defRPr sz="1200">
                <a:solidFill>
                  <a:schemeClr val="tx1"/>
                </a:solidFill>
                <a:latin typeface="Calibri" pitchFamily="34" charset="0"/>
              </a:defRPr>
            </a:lvl3pPr>
            <a:lvl4pPr marL="1600200" indent="-228600">
              <a:spcBef>
                <a:spcPct val="30000"/>
              </a:spcBef>
              <a:defRPr sz="1200">
                <a:solidFill>
                  <a:schemeClr val="tx1"/>
                </a:solidFill>
                <a:latin typeface="Calibri" pitchFamily="34" charset="0"/>
              </a:defRPr>
            </a:lvl4pPr>
            <a:lvl5pPr marL="2057400" indent="-22860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a:spcBef>
                <a:spcPct val="0"/>
              </a:spcBef>
            </a:pPr>
            <a:fld id="{207070B4-A619-49CD-972F-65BC29AEC995}" type="slidenum">
              <a:rPr lang="en-US" altLang="en-US"/>
              <a:pPr>
                <a:spcBef>
                  <a:spcPct val="0"/>
                </a:spcBef>
              </a:pPr>
              <a:t>14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10">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fld id="{44EAD79C-8329-4F6E-9319-E73683F9A9F4}" type="datetime1">
              <a:rPr lang="en-US" smtClean="0"/>
              <a:t>10/23/2017</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E8593976-6FC4-403E-8791-4501B003883B}" type="slidenum">
              <a:rPr lang="en-US" altLang="en-US"/>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Copyright 1992-2015 by Pearson Education, Inc. All Rights Reserved.</a:t>
            </a:r>
          </a:p>
        </p:txBody>
      </p:sp>
    </p:spTree>
    <p:extLst>
      <p:ext uri="{BB962C8B-B14F-4D97-AF65-F5344CB8AC3E}">
        <p14:creationId xmlns:p14="http://schemas.microsoft.com/office/powerpoint/2010/main" val="1683836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5AC4D49-7AB4-4797-9FB0-BF73C8EFF28E}" type="datetime1">
              <a:rPr lang="en-US" smtClean="0"/>
              <a:t>10/23/2017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A6E54CB4-C77A-48B0-AFEE-C2F0F05E2C60}" type="slidenum">
              <a:rPr lang="en-US" altLang="en-US"/>
              <a:pPr/>
              <a:t>‹#›</a:t>
            </a:fld>
            <a:endParaRPr lang="en-US" altLang="en-US"/>
          </a:p>
        </p:txBody>
      </p:sp>
    </p:spTree>
    <p:extLst>
      <p:ext uri="{BB962C8B-B14F-4D97-AF65-F5344CB8AC3E}">
        <p14:creationId xmlns:p14="http://schemas.microsoft.com/office/powerpoint/2010/main" val="3120845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6D928D4A-882E-40A4-B41A-A6CE0428FE32}" type="datetime1">
              <a:rPr lang="en-US" smtClean="0"/>
              <a:t>10/23/2017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E5FB3BA-4874-4A9E-BD21-F6E7C03CE733}" type="slidenum">
              <a:rPr lang="en-US" altLang="en-US"/>
              <a:pPr/>
              <a:t>‹#›</a:t>
            </a:fld>
            <a:endParaRPr lang="en-US" altLang="en-US"/>
          </a:p>
        </p:txBody>
      </p:sp>
    </p:spTree>
    <p:extLst>
      <p:ext uri="{BB962C8B-B14F-4D97-AF65-F5344CB8AC3E}">
        <p14:creationId xmlns:p14="http://schemas.microsoft.com/office/powerpoint/2010/main" val="2471258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2284A9A-FB40-4A4B-972E-BF9997F4F0DC}" type="datetime1">
              <a:rPr lang="en-US" smtClean="0"/>
              <a:t>10/23/2017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10D741C2-4285-450F-AB78-98D28EEA5D2C}" type="slidenum">
              <a:rPr lang="en-US" altLang="en-US"/>
              <a:pPr/>
              <a:t>‹#›</a:t>
            </a:fld>
            <a:endParaRPr lang="en-US" altLang="en-US"/>
          </a:p>
        </p:txBody>
      </p:sp>
    </p:spTree>
    <p:extLst>
      <p:ext uri="{BB962C8B-B14F-4D97-AF65-F5344CB8AC3E}">
        <p14:creationId xmlns:p14="http://schemas.microsoft.com/office/powerpoint/2010/main" val="76330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3">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5" name="Action Button: Forward or Next 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rtlCol="0"/>
          <a:lstStyle/>
          <a:p>
            <a:r>
              <a:rPr lang="en-US" smtClean="0"/>
              <a:t>Click to edit Master title style</a:t>
            </a:r>
            <a:endParaRPr lang="en-US"/>
          </a:p>
        </p:txBody>
      </p:sp>
      <p:sp>
        <p:nvSpPr>
          <p:cNvPr id="6" name="Date Placeholder 3"/>
          <p:cNvSpPr>
            <a:spLocks noGrp="1"/>
          </p:cNvSpPr>
          <p:nvPr>
            <p:ph type="dt" sz="half" idx="10"/>
          </p:nvPr>
        </p:nvSpPr>
        <p:spPr/>
        <p:txBody>
          <a:bodyPr/>
          <a:lstStyle>
            <a:lvl1pPr>
              <a:defRPr/>
            </a:lvl1pPr>
            <a:extLst/>
          </a:lstStyle>
          <a:p>
            <a:pPr>
              <a:defRPr/>
            </a:pPr>
            <a:fld id="{AC1B4867-716A-43AA-A057-6C29CA5F83CA}" type="datetime1">
              <a:rPr lang="en-US" smtClean="0"/>
              <a:t>10/23/2017</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 Copyright 1992-2015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48A2A805-E901-4302-B2C6-653F16ED804C}" type="slidenum">
              <a:rPr lang="en-US" altLang="en-US"/>
              <a:pPr/>
              <a:t>‹#›</a:t>
            </a:fld>
            <a:endParaRPr lang="en-US" altLang="en-US"/>
          </a:p>
        </p:txBody>
      </p:sp>
    </p:spTree>
    <p:extLst>
      <p:ext uri="{BB962C8B-B14F-4D97-AF65-F5344CB8AC3E}">
        <p14:creationId xmlns:p14="http://schemas.microsoft.com/office/powerpoint/2010/main" val="170182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DD9AC0D1-E473-47BD-ACAA-1567326CA135}" type="datetime1">
              <a:rPr lang="en-US" smtClean="0"/>
              <a:t>10/23/2017</a:t>
            </a:fld>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 Copyright 1992-2015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FC13AFF5-64DA-4818-BE38-37601DBA17E6}" type="slidenum">
              <a:rPr lang="en-US" altLang="en-US"/>
              <a:pPr/>
              <a:t>‹#›</a:t>
            </a:fld>
            <a:endParaRPr lang="en-US" altLang="en-US"/>
          </a:p>
        </p:txBody>
      </p:sp>
    </p:spTree>
    <p:extLst>
      <p:ext uri="{BB962C8B-B14F-4D97-AF65-F5344CB8AC3E}">
        <p14:creationId xmlns:p14="http://schemas.microsoft.com/office/powerpoint/2010/main" val="6474502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CEFB145F-F1F7-4C18-84E4-A223B95B008B}" type="datetime1">
              <a:rPr lang="en-US" smtClean="0"/>
              <a:t>10/23/2017</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Copyright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4B65B9D6-62E6-4EA0-8E19-00B6AA70EB2B}" type="slidenum">
              <a:rPr lang="en-US" altLang="en-US"/>
              <a:pPr/>
              <a:t>‹#›</a:t>
            </a:fld>
            <a:endParaRPr lang="en-US" altLang="en-US"/>
          </a:p>
        </p:txBody>
      </p:sp>
    </p:spTree>
    <p:extLst>
      <p:ext uri="{BB962C8B-B14F-4D97-AF65-F5344CB8AC3E}">
        <p14:creationId xmlns:p14="http://schemas.microsoft.com/office/powerpoint/2010/main" val="1160589845"/>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AFFA95E2-EDAF-42FF-A702-3F9598EB9E46}" type="datetime1">
              <a:rPr lang="en-US" smtClean="0"/>
              <a:t>10/23/2017</a:t>
            </a:fld>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 Copyright 1992-2015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A825E40B-0DB0-4B7E-8942-202EF2DDC567}" type="slidenum">
              <a:rPr lang="en-US" altLang="en-US"/>
              <a:pPr/>
              <a:t>‹#›</a:t>
            </a:fld>
            <a:endParaRPr lang="en-US" altLang="en-US"/>
          </a:p>
        </p:txBody>
      </p:sp>
    </p:spTree>
    <p:extLst>
      <p:ext uri="{BB962C8B-B14F-4D97-AF65-F5344CB8AC3E}">
        <p14:creationId xmlns:p14="http://schemas.microsoft.com/office/powerpoint/2010/main" val="201673176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55115404-566D-4C94-B91D-6E19675FB84B}" type="datetime1">
              <a:rPr lang="en-US" smtClean="0"/>
              <a:t>10/23/2017</a:t>
            </a:fld>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 Copyright 1992-2015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8EC4763C-4B49-4A80-A214-10C22EC9B827}" type="slidenum">
              <a:rPr lang="en-US" altLang="en-US"/>
              <a:pPr/>
              <a:t>‹#›</a:t>
            </a:fld>
            <a:endParaRPr lang="en-US" altLang="en-US"/>
          </a:p>
        </p:txBody>
      </p:sp>
    </p:spTree>
    <p:extLst>
      <p:ext uri="{BB962C8B-B14F-4D97-AF65-F5344CB8AC3E}">
        <p14:creationId xmlns:p14="http://schemas.microsoft.com/office/powerpoint/2010/main" val="399248503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55F7C0F-4DB7-47F3-8B69-7D7FF2DB7503}" type="datetime1">
              <a:rPr lang="en-US" smtClean="0"/>
              <a:t>10/23/2017</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Copyright 1992-2015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F68AFCD7-4848-40A6-9533-34C9A5A7D07C}" type="slidenum">
              <a:rPr lang="en-US" altLang="en-US"/>
              <a:pPr/>
              <a:t>‹#›</a:t>
            </a:fld>
            <a:endParaRPr lang="en-US" altLang="en-US"/>
          </a:p>
        </p:txBody>
      </p:sp>
    </p:spTree>
    <p:extLst>
      <p:ext uri="{BB962C8B-B14F-4D97-AF65-F5344CB8AC3E}">
        <p14:creationId xmlns:p14="http://schemas.microsoft.com/office/powerpoint/2010/main" val="1780173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126F735B-5C5A-47FC-B61D-F2D84EC8FD54}" type="datetime1">
              <a:rPr lang="en-US" smtClean="0"/>
              <a:t>10/23/2017</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Copyright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6032D115-8BFA-4E6E-86E5-28679A7978ED}" type="slidenum">
              <a:rPr lang="en-US" altLang="en-US"/>
              <a:pPr/>
              <a:t>‹#›</a:t>
            </a:fld>
            <a:endParaRPr lang="en-US" altLang="en-US"/>
          </a:p>
        </p:txBody>
      </p:sp>
    </p:spTree>
    <p:extLst>
      <p:ext uri="{BB962C8B-B14F-4D97-AF65-F5344CB8AC3E}">
        <p14:creationId xmlns:p14="http://schemas.microsoft.com/office/powerpoint/2010/main" val="169114742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232ED9FB-0805-4995-A1BA-3BA24DBF8467}" type="datetime1">
              <a:rPr lang="en-US" smtClean="0"/>
              <a:t>10/23/2017</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Copyright 1992-2015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0B2BA766-2569-4ADB-BD18-AEA7F8D1EADE}" type="slidenum">
              <a:rPr lang="en-US" altLang="en-US"/>
              <a:pPr/>
              <a:t>‹#›</a:t>
            </a:fld>
            <a:endParaRPr lang="en-US" altLang="en-US"/>
          </a:p>
        </p:txBody>
      </p:sp>
    </p:spTree>
    <p:extLst>
      <p:ext uri="{BB962C8B-B14F-4D97-AF65-F5344CB8AC3E}">
        <p14:creationId xmlns:p14="http://schemas.microsoft.com/office/powerpoint/2010/main" val="68940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0B27590B-258E-4D3D-852C-C22CD3B323F5}" type="datetime1">
              <a:rPr lang="en-US" smtClean="0"/>
              <a:t>10/23/2017</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Copyright 1992-2015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Lucida Sans Unicode" pitchFamily="34" charset="0"/>
              </a:defRPr>
            </a:lvl1pPr>
          </a:lstStyle>
          <a:p>
            <a:fld id="{D848769F-1143-445C-8081-50553604AE53}" type="slidenum">
              <a:rPr lang="en-US" altLang="en-US"/>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02" r:id="rId7"/>
    <p:sldLayoutId id="2147483812" r:id="rId8"/>
    <p:sldLayoutId id="2147483813" r:id="rId9"/>
    <p:sldLayoutId id="2147483803" r:id="rId10"/>
    <p:sldLayoutId id="2147483804" r:id="rId11"/>
    <p:sldLayoutId id="2147483805" r:id="rId12"/>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eaLnBrk="1" fontAlgn="auto" hangingPunct="1">
              <a:spcAft>
                <a:spcPts val="0"/>
              </a:spcAft>
              <a:defRPr/>
            </a:pPr>
            <a:r>
              <a:rPr lang="en-US" dirty="0" smtClean="0">
                <a:solidFill>
                  <a:srgbClr val="3380E6"/>
                </a:solidFill>
                <a:latin typeface="Goudy Sans Medium"/>
              </a:rPr>
              <a:t>Chapter 23</a:t>
            </a:r>
            <a:br>
              <a:rPr lang="en-US" dirty="0" smtClean="0">
                <a:solidFill>
                  <a:srgbClr val="3380E6"/>
                </a:solidFill>
                <a:latin typeface="Goudy Sans Medium"/>
              </a:rPr>
            </a:br>
            <a:r>
              <a:rPr lang="en-US" dirty="0" smtClean="0">
                <a:solidFill>
                  <a:srgbClr val="3380E6"/>
                </a:solidFill>
                <a:latin typeface="Goudy Sans Medium"/>
              </a:rPr>
              <a:t>Concurrency</a:t>
            </a:r>
          </a:p>
        </p:txBody>
      </p:sp>
      <p:sp>
        <p:nvSpPr>
          <p:cNvPr id="12291" name="Subtitle 3"/>
          <p:cNvSpPr>
            <a:spLocks noGrp="1"/>
          </p:cNvSpPr>
          <p:nvPr>
            <p:ph type="subTitle" idx="1"/>
          </p:nvPr>
        </p:nvSpPr>
        <p:spPr>
          <a:xfrm>
            <a:off x="685800" y="3611563"/>
            <a:ext cx="7772400" cy="1200150"/>
          </a:xfrm>
        </p:spPr>
        <p:txBody>
          <a:bodyPr/>
          <a:lstStyle/>
          <a:p>
            <a:pPr marR="0" eaLnBrk="1" hangingPunct="1"/>
            <a:r>
              <a:rPr lang="en-US" altLang="en-US" smtClean="0"/>
              <a:t>Java How to Program, 10/e</a:t>
            </a:r>
          </a:p>
        </p:txBody>
      </p:sp>
      <p:sp>
        <p:nvSpPr>
          <p:cNvPr id="4" name="Footer Placeholder 3"/>
          <p:cNvSpPr>
            <a:spLocks noGrp="1"/>
          </p:cNvSpPr>
          <p:nvPr>
            <p:ph type="ftr" sz="quarter" idx="12"/>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1"/>
          </p:nvPr>
        </p:nvSpPr>
        <p:spPr/>
        <p:txBody>
          <a:bodyPr/>
          <a:lstStyle/>
          <a:p>
            <a:fld id="{E8593976-6FC4-403E-8791-4501B003883B}"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jhtp_23_Multithreading_Page_0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a:t>
            </a:fld>
            <a:endParaRPr lang="en-US"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1" descr="jhtp_23_Multithreading_Page_06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1" descr="jhtp_23_Multithreading_Page_06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1" descr="jhtp_23_Multithreading_Page_06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1" descr="jhtp_23_Multithreading_Page_06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1" descr="jhtp_23_Multithreading_Page_06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1" descr="jhtp_23_Multithreading_Page_07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1" descr="jhtp_23_Multithreading_Page_07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23.9  </a:t>
            </a:r>
            <a:r>
              <a:rPr lang="en-US" dirty="0">
                <a:solidFill>
                  <a:srgbClr val="FF0000"/>
                </a:solidFill>
                <a:latin typeface="Arial"/>
              </a:rPr>
              <a:t> (Advanced) </a:t>
            </a:r>
            <a:r>
              <a:rPr lang="en-US" dirty="0" smtClean="0">
                <a:solidFill>
                  <a:srgbClr val="FF0000"/>
                </a:solidFill>
                <a:latin typeface="Arial"/>
              </a:rPr>
              <a:t>Producer/Consumer Relationship: The </a:t>
            </a:r>
            <a:r>
              <a:rPr lang="en-US" dirty="0" smtClean="0">
                <a:solidFill>
                  <a:srgbClr val="FF0000"/>
                </a:solidFill>
                <a:latin typeface="Lucida Console"/>
              </a:rPr>
              <a:t>Lock</a:t>
            </a:r>
            <a:r>
              <a:rPr lang="en-US" dirty="0" smtClean="0">
                <a:solidFill>
                  <a:srgbClr val="FF0000"/>
                </a:solidFill>
                <a:latin typeface="Arial"/>
              </a:rPr>
              <a:t> and </a:t>
            </a:r>
            <a:r>
              <a:rPr lang="en-US" dirty="0" smtClean="0">
                <a:solidFill>
                  <a:srgbClr val="FF0000"/>
                </a:solidFill>
                <a:latin typeface="Lucida Console"/>
              </a:rPr>
              <a:t>Condition</a:t>
            </a:r>
            <a:r>
              <a:rPr lang="en-US" dirty="0" smtClean="0">
                <a:solidFill>
                  <a:srgbClr val="FF0000"/>
                </a:solidFill>
                <a:latin typeface="Arial"/>
              </a:rPr>
              <a:t> Interfaces</a:t>
            </a:r>
          </a:p>
        </p:txBody>
      </p:sp>
      <p:sp>
        <p:nvSpPr>
          <p:cNvPr id="158723" name="Text Placeholder 2"/>
          <p:cNvSpPr>
            <a:spLocks noGrp="1"/>
          </p:cNvSpPr>
          <p:nvPr>
            <p:ph type="body" idx="1"/>
          </p:nvPr>
        </p:nvSpPr>
        <p:spPr>
          <a:xfrm>
            <a:off x="457200" y="1722438"/>
            <a:ext cx="8229600" cy="4525962"/>
          </a:xfrm>
        </p:spPr>
        <p:txBody>
          <a:bodyPr/>
          <a:lstStyle/>
          <a:p>
            <a:pPr eaLnBrk="1" hangingPunct="1">
              <a:lnSpc>
                <a:spcPct val="80000"/>
              </a:lnSpc>
            </a:pPr>
            <a:r>
              <a:rPr lang="en-US" altLang="en-US" sz="2200" smtClean="0">
                <a:solidFill>
                  <a:srgbClr val="000000"/>
                </a:solidFill>
                <a:latin typeface="Times New Roman" pitchFamily="18" charset="0"/>
              </a:rPr>
              <a:t>In this section, we discuss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and </a:t>
            </a:r>
            <a:r>
              <a:rPr lang="en-US" altLang="en-US" sz="2200" smtClean="0">
                <a:solidFill>
                  <a:srgbClr val="000000"/>
                </a:solidFill>
                <a:latin typeface="Lucida Console" pitchFamily="49" charset="0"/>
              </a:rPr>
              <a:t>Condition</a:t>
            </a:r>
            <a:r>
              <a:rPr lang="en-US" altLang="en-US" sz="2200" smtClean="0">
                <a:solidFill>
                  <a:srgbClr val="000000"/>
                </a:solidFill>
                <a:latin typeface="Times New Roman" pitchFamily="18" charset="0"/>
              </a:rPr>
              <a:t> interfaces.</a:t>
            </a:r>
          </a:p>
          <a:p>
            <a:pPr eaLnBrk="1" hangingPunct="1">
              <a:lnSpc>
                <a:spcPct val="80000"/>
              </a:lnSpc>
            </a:pPr>
            <a:r>
              <a:rPr lang="en-US" altLang="en-US" sz="2200" smtClean="0">
                <a:solidFill>
                  <a:srgbClr val="000000"/>
                </a:solidFill>
                <a:latin typeface="Times New Roman" pitchFamily="18" charset="0"/>
              </a:rPr>
              <a:t>These interfaces give you more precise control over thread synchronization, but are more complicated to use.</a:t>
            </a:r>
          </a:p>
          <a:p>
            <a:pPr eaLnBrk="1" hangingPunct="1">
              <a:lnSpc>
                <a:spcPct val="80000"/>
              </a:lnSpc>
            </a:pPr>
            <a:r>
              <a:rPr lang="en-US" altLang="en-US" sz="2200" smtClean="0">
                <a:solidFill>
                  <a:srgbClr val="000000"/>
                </a:solidFill>
                <a:latin typeface="Times New Roman" pitchFamily="18" charset="0"/>
              </a:rPr>
              <a:t>Any object can contain a reference to an object that implements the </a:t>
            </a:r>
            <a:r>
              <a:rPr lang="en-US" altLang="en-US" sz="2200" smtClean="0">
                <a:solidFill>
                  <a:srgbClr val="0000FF"/>
                </a:solidFill>
                <a:latin typeface="LucidaSansTypewriter" pitchFamily="49" charset="0"/>
              </a:rPr>
              <a:t>Lock</a:t>
            </a:r>
            <a:r>
              <a:rPr lang="en-US" altLang="en-US" sz="2200" smtClean="0">
                <a:solidFill>
                  <a:srgbClr val="000000"/>
                </a:solidFill>
                <a:latin typeface="Times New Roman" pitchFamily="18" charset="0"/>
              </a:rPr>
              <a:t> interface (of package </a:t>
            </a:r>
            <a:r>
              <a:rPr lang="en-US" altLang="en-US" sz="2200" smtClean="0">
                <a:solidFill>
                  <a:srgbClr val="000000"/>
                </a:solidFill>
                <a:latin typeface="Lucida Console" pitchFamily="49" charset="0"/>
              </a:rPr>
              <a:t>java.util.concurrent.locks</a:t>
            </a:r>
            <a:r>
              <a:rPr lang="en-US" altLang="en-US" sz="2200" smtClean="0">
                <a:solidFill>
                  <a:srgbClr val="000000"/>
                </a:solidFill>
                <a:latin typeface="Times New Roman" pitchFamily="18" charset="0"/>
              </a:rPr>
              <a:t>).</a:t>
            </a:r>
          </a:p>
          <a:p>
            <a:pPr eaLnBrk="1" hangingPunct="1">
              <a:lnSpc>
                <a:spcPct val="80000"/>
              </a:lnSpc>
            </a:pPr>
            <a:r>
              <a:rPr lang="en-US" altLang="en-US" sz="2200" smtClean="0">
                <a:solidFill>
                  <a:srgbClr val="000000"/>
                </a:solidFill>
                <a:latin typeface="Times New Roman" pitchFamily="18" charset="0"/>
              </a:rPr>
              <a:t>A thread calls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’s </a:t>
            </a:r>
            <a:r>
              <a:rPr lang="en-US" altLang="en-US" sz="2200" smtClean="0">
                <a:solidFill>
                  <a:srgbClr val="0000FF"/>
                </a:solidFill>
                <a:latin typeface="LucidaSansTypewriter" pitchFamily="49" charset="0"/>
              </a:rPr>
              <a:t>lock</a:t>
            </a:r>
            <a:r>
              <a:rPr lang="en-US" altLang="en-US" sz="2200" smtClean="0">
                <a:solidFill>
                  <a:srgbClr val="000000"/>
                </a:solidFill>
                <a:latin typeface="Times New Roman" pitchFamily="18" charset="0"/>
              </a:rPr>
              <a:t> method to acquire the lock.</a:t>
            </a:r>
          </a:p>
          <a:p>
            <a:pPr eaLnBrk="1" hangingPunct="1">
              <a:lnSpc>
                <a:spcPct val="80000"/>
              </a:lnSpc>
            </a:pPr>
            <a:r>
              <a:rPr lang="en-US" altLang="en-US" sz="2200" smtClean="0">
                <a:solidFill>
                  <a:srgbClr val="000000"/>
                </a:solidFill>
                <a:latin typeface="Times New Roman" pitchFamily="18" charset="0"/>
              </a:rPr>
              <a:t>Once a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has been obtained by one thread,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object will not allow another thread to obtain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until the first thread releases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(by calling the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’s </a:t>
            </a:r>
            <a:r>
              <a:rPr lang="en-US" altLang="en-US" sz="2200" smtClean="0">
                <a:solidFill>
                  <a:srgbClr val="0000FF"/>
                </a:solidFill>
                <a:latin typeface="LucidaSansTypewriter" pitchFamily="49" charset="0"/>
              </a:rPr>
              <a:t>unlock</a:t>
            </a:r>
            <a:r>
              <a:rPr lang="en-US" altLang="en-US" sz="2200" smtClean="0">
                <a:solidFill>
                  <a:srgbClr val="000000"/>
                </a:solidFill>
                <a:latin typeface="Times New Roman" pitchFamily="18" charset="0"/>
              </a:rPr>
              <a:t> method).</a:t>
            </a:r>
          </a:p>
          <a:p>
            <a:pPr eaLnBrk="1" hangingPunct="1">
              <a:lnSpc>
                <a:spcPct val="80000"/>
              </a:lnSpc>
            </a:pPr>
            <a:r>
              <a:rPr lang="en-US" altLang="en-US" sz="2200" smtClean="0">
                <a:solidFill>
                  <a:srgbClr val="000000"/>
                </a:solidFill>
                <a:latin typeface="Times New Roman" pitchFamily="18" charset="0"/>
              </a:rPr>
              <a:t>If several threads are trying to call method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on the same </a:t>
            </a:r>
            <a:r>
              <a:rPr lang="en-US" altLang="en-US" sz="2200" smtClean="0">
                <a:solidFill>
                  <a:srgbClr val="000000"/>
                </a:solidFill>
                <a:latin typeface="Lucida Console" pitchFamily="49" charset="0"/>
              </a:rPr>
              <a:t>Lock</a:t>
            </a:r>
            <a:r>
              <a:rPr lang="en-US" altLang="en-US" sz="2200" smtClean="0">
                <a:solidFill>
                  <a:srgbClr val="000000"/>
                </a:solidFill>
                <a:latin typeface="Times New Roman" pitchFamily="18" charset="0"/>
              </a:rPr>
              <a:t> object at the same time, only one of these threads can obtain the lock—all the others are placed in the </a:t>
            </a:r>
            <a:r>
              <a:rPr lang="en-US" altLang="en-US" sz="2200" i="1" smtClean="0">
                <a:solidFill>
                  <a:srgbClr val="000000"/>
                </a:solidFill>
                <a:latin typeface="Times New Roman" pitchFamily="18" charset="0"/>
              </a:rPr>
              <a:t>waiting state for that lock.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z="2800" dirty="0" smtClean="0">
                <a:solidFill>
                  <a:srgbClr val="24B5A1"/>
                </a:solidFill>
                <a:latin typeface="Arial"/>
              </a:rPr>
              <a:t>23.9  </a:t>
            </a:r>
            <a:r>
              <a:rPr lang="en-US" sz="2800" dirty="0">
                <a:solidFill>
                  <a:srgbClr val="3380E6"/>
                </a:solidFill>
                <a:latin typeface="Arial"/>
              </a:rPr>
              <a:t> (Advanced) </a:t>
            </a:r>
            <a:r>
              <a:rPr lang="en-US" sz="2800" dirty="0" smtClean="0">
                <a:solidFill>
                  <a:srgbClr val="3380E6"/>
                </a:solidFill>
                <a:latin typeface="Arial"/>
              </a:rPr>
              <a:t>Producer/Consumer Relationship: The </a:t>
            </a:r>
            <a:r>
              <a:rPr lang="en-US" sz="2800" dirty="0" smtClean="0">
                <a:solidFill>
                  <a:srgbClr val="3380E6"/>
                </a:solidFill>
                <a:latin typeface="Lucida Console"/>
              </a:rPr>
              <a:t>Lock</a:t>
            </a:r>
            <a:r>
              <a:rPr lang="en-US" sz="2800" dirty="0" smtClean="0">
                <a:solidFill>
                  <a:srgbClr val="3380E6"/>
                </a:solidFill>
                <a:latin typeface="Arial"/>
              </a:rPr>
              <a:t> and </a:t>
            </a:r>
            <a:r>
              <a:rPr lang="en-US" sz="2800" dirty="0" smtClean="0">
                <a:solidFill>
                  <a:srgbClr val="3380E6"/>
                </a:solidFill>
                <a:latin typeface="Lucida Console"/>
              </a:rPr>
              <a:t>Condition</a:t>
            </a:r>
            <a:r>
              <a:rPr lang="en-US" sz="2800" dirty="0" smtClean="0">
                <a:solidFill>
                  <a:srgbClr val="3380E6"/>
                </a:solidFill>
                <a:latin typeface="Arial"/>
              </a:rPr>
              <a:t> Interfaces (cont.)</a:t>
            </a:r>
          </a:p>
        </p:txBody>
      </p:sp>
      <p:sp>
        <p:nvSpPr>
          <p:cNvPr id="160771"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itchFamily="18" charset="0"/>
              </a:rPr>
              <a:t>When a thread calls method </a:t>
            </a:r>
            <a:r>
              <a:rPr lang="en-US" altLang="en-US" sz="2500" smtClean="0">
                <a:solidFill>
                  <a:srgbClr val="000000"/>
                </a:solidFill>
                <a:latin typeface="Lucida Console" pitchFamily="49" charset="0"/>
              </a:rPr>
              <a:t>unlock</a:t>
            </a:r>
            <a:r>
              <a:rPr lang="en-US" altLang="en-US" sz="2500" smtClean="0">
                <a:solidFill>
                  <a:srgbClr val="000000"/>
                </a:solidFill>
                <a:latin typeface="Times New Roman" pitchFamily="18" charset="0"/>
              </a:rPr>
              <a:t>, the lock on the object is released and a waiting thread attempting to lock the object proceeds. </a:t>
            </a:r>
          </a:p>
          <a:p>
            <a:pPr eaLnBrk="1" hangingPunct="1">
              <a:lnSpc>
                <a:spcPct val="90000"/>
              </a:lnSpc>
            </a:pPr>
            <a:r>
              <a:rPr lang="en-US" altLang="en-US" sz="2500" smtClean="0">
                <a:solidFill>
                  <a:srgbClr val="000000"/>
                </a:solidFill>
                <a:latin typeface="Times New Roman" pitchFamily="18" charset="0"/>
              </a:rPr>
              <a:t>Class </a:t>
            </a:r>
            <a:r>
              <a:rPr lang="en-US" altLang="en-US" sz="2500" smtClean="0">
                <a:solidFill>
                  <a:srgbClr val="0000FF"/>
                </a:solidFill>
                <a:latin typeface="LucidaSansTypewriter" pitchFamily="49" charset="0"/>
              </a:rPr>
              <a:t>ReentrantLock</a:t>
            </a:r>
            <a:r>
              <a:rPr lang="en-US" altLang="en-US" sz="2500" smtClean="0">
                <a:solidFill>
                  <a:srgbClr val="000000"/>
                </a:solidFill>
                <a:latin typeface="Times New Roman" pitchFamily="18" charset="0"/>
              </a:rPr>
              <a:t> (of package </a:t>
            </a:r>
            <a:r>
              <a:rPr lang="en-US" altLang="en-US" sz="2500" smtClean="0">
                <a:solidFill>
                  <a:srgbClr val="000000"/>
                </a:solidFill>
                <a:latin typeface="Lucida Console" pitchFamily="49" charset="0"/>
              </a:rPr>
              <a:t>java.util.concurrent.locks</a:t>
            </a:r>
            <a:r>
              <a:rPr lang="en-US" altLang="en-US" sz="2500" smtClean="0">
                <a:solidFill>
                  <a:srgbClr val="000000"/>
                </a:solidFill>
                <a:latin typeface="Times New Roman" pitchFamily="18" charset="0"/>
              </a:rPr>
              <a:t>) is a basic implementation of the </a:t>
            </a:r>
            <a:r>
              <a:rPr lang="en-US" altLang="en-US" sz="2500" smtClean="0">
                <a:solidFill>
                  <a:srgbClr val="000000"/>
                </a:solidFill>
                <a:latin typeface="Lucida Console" pitchFamily="49" charset="0"/>
              </a:rPr>
              <a:t>Lock</a:t>
            </a:r>
            <a:r>
              <a:rPr lang="en-US" altLang="en-US" sz="2500" smtClean="0">
                <a:solidFill>
                  <a:srgbClr val="000000"/>
                </a:solidFill>
                <a:latin typeface="Times New Roman" pitchFamily="18" charset="0"/>
              </a:rPr>
              <a:t> interface.</a:t>
            </a:r>
          </a:p>
          <a:p>
            <a:pPr eaLnBrk="1" hangingPunct="1">
              <a:lnSpc>
                <a:spcPct val="90000"/>
              </a:lnSpc>
            </a:pPr>
            <a:r>
              <a:rPr lang="en-US" altLang="en-US" sz="2500" smtClean="0">
                <a:solidFill>
                  <a:srgbClr val="000000"/>
                </a:solidFill>
                <a:latin typeface="Times New Roman" pitchFamily="18" charset="0"/>
              </a:rPr>
              <a:t>The constructor for a </a:t>
            </a:r>
            <a:r>
              <a:rPr lang="en-US" altLang="en-US" sz="2500" smtClean="0">
                <a:solidFill>
                  <a:srgbClr val="000000"/>
                </a:solidFill>
                <a:latin typeface="Lucida Console" pitchFamily="49" charset="0"/>
              </a:rPr>
              <a:t>ReentrantLock</a:t>
            </a:r>
            <a:r>
              <a:rPr lang="en-US" altLang="en-US" sz="2500" smtClean="0">
                <a:solidFill>
                  <a:srgbClr val="000000"/>
                </a:solidFill>
                <a:latin typeface="Times New Roman" pitchFamily="18" charset="0"/>
              </a:rPr>
              <a:t> takes a </a:t>
            </a:r>
            <a:r>
              <a:rPr lang="en-US" altLang="en-US" sz="2500" smtClean="0">
                <a:solidFill>
                  <a:srgbClr val="000000"/>
                </a:solidFill>
                <a:latin typeface="Lucida Console" pitchFamily="49" charset="0"/>
              </a:rPr>
              <a:t>boolean</a:t>
            </a:r>
            <a:r>
              <a:rPr lang="en-US" altLang="en-US" sz="2500" smtClean="0">
                <a:solidFill>
                  <a:srgbClr val="000000"/>
                </a:solidFill>
                <a:latin typeface="Times New Roman" pitchFamily="18" charset="0"/>
              </a:rPr>
              <a:t> argument that specifies whether the lock has a </a:t>
            </a:r>
            <a:r>
              <a:rPr lang="en-US" altLang="en-US" sz="2500" smtClean="0">
                <a:solidFill>
                  <a:srgbClr val="0000FF"/>
                </a:solidFill>
                <a:latin typeface="Times New Roman" pitchFamily="18" charset="0"/>
              </a:rPr>
              <a:t>fairness policy</a:t>
            </a:r>
            <a:r>
              <a:rPr lang="en-US" altLang="en-US" sz="2500" smtClean="0">
                <a:solidFill>
                  <a:srgbClr val="000000"/>
                </a:solidFill>
                <a:latin typeface="Times New Roman" pitchFamily="18" charset="0"/>
              </a:rPr>
              <a:t>.</a:t>
            </a:r>
          </a:p>
          <a:p>
            <a:pPr eaLnBrk="1" hangingPunct="1">
              <a:lnSpc>
                <a:spcPct val="90000"/>
              </a:lnSpc>
            </a:pPr>
            <a:r>
              <a:rPr lang="en-US" altLang="en-US" sz="2500" smtClean="0">
                <a:solidFill>
                  <a:srgbClr val="000000"/>
                </a:solidFill>
                <a:latin typeface="Times New Roman" pitchFamily="18" charset="0"/>
              </a:rPr>
              <a:t>If the argument is </a:t>
            </a:r>
            <a:r>
              <a:rPr lang="en-US" altLang="en-US" sz="2500" smtClean="0">
                <a:solidFill>
                  <a:srgbClr val="000000"/>
                </a:solidFill>
                <a:latin typeface="Lucida Console" pitchFamily="49" charset="0"/>
              </a:rPr>
              <a:t>true</a:t>
            </a:r>
            <a:r>
              <a:rPr lang="en-US" altLang="en-US" sz="2500" smtClean="0">
                <a:solidFill>
                  <a:srgbClr val="000000"/>
                </a:solidFill>
                <a:latin typeface="Times New Roman" pitchFamily="18" charset="0"/>
              </a:rPr>
              <a:t>, the </a:t>
            </a:r>
            <a:r>
              <a:rPr lang="en-US" altLang="en-US" sz="2500" smtClean="0">
                <a:solidFill>
                  <a:srgbClr val="000000"/>
                </a:solidFill>
                <a:latin typeface="Lucida Console" pitchFamily="49" charset="0"/>
              </a:rPr>
              <a:t>ReentrantLock</a:t>
            </a:r>
            <a:r>
              <a:rPr lang="en-US" altLang="en-US" sz="2500" smtClean="0">
                <a:solidFill>
                  <a:srgbClr val="000000"/>
                </a:solidFill>
                <a:latin typeface="Times New Roman" pitchFamily="18" charset="0"/>
              </a:rPr>
              <a:t>’s fairness policy is “the longest-waiting thread will acquire the lock when it’s available.”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1" descr="jhtp_23_Multithreading_Page_07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23.2.1  </a:t>
            </a:r>
            <a:r>
              <a:rPr lang="en-US" i="1" dirty="0">
                <a:solidFill>
                  <a:srgbClr val="24B5A1"/>
                </a:solidFill>
                <a:latin typeface="Arial"/>
              </a:rPr>
              <a:t>New</a:t>
            </a:r>
            <a:r>
              <a:rPr lang="en-US" dirty="0">
                <a:solidFill>
                  <a:srgbClr val="24B5A1"/>
                </a:solidFill>
                <a:latin typeface="Arial"/>
              </a:rPr>
              <a:t> and </a:t>
            </a:r>
            <a:r>
              <a:rPr lang="en-US" i="1" dirty="0">
                <a:solidFill>
                  <a:srgbClr val="24B5A1"/>
                </a:solidFill>
                <a:latin typeface="Arial"/>
              </a:rPr>
              <a:t>Runnable</a:t>
            </a:r>
            <a:r>
              <a:rPr lang="en-US" dirty="0">
                <a:solidFill>
                  <a:srgbClr val="24B5A1"/>
                </a:solidFill>
                <a:latin typeface="Arial"/>
              </a:rPr>
              <a:t> States</a:t>
            </a:r>
            <a:endParaRPr lang="en-US" dirty="0" smtClean="0">
              <a:solidFill>
                <a:srgbClr val="3380E6"/>
              </a:solidFill>
              <a:latin typeface="Arial"/>
            </a:endParaRPr>
          </a:p>
        </p:txBody>
      </p:sp>
      <p:sp>
        <p:nvSpPr>
          <p:cNvPr id="2765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 new thread begins its life cycle in the </a:t>
            </a:r>
            <a:r>
              <a:rPr lang="en-US" altLang="en-US" smtClean="0">
                <a:solidFill>
                  <a:srgbClr val="0000FF"/>
                </a:solidFill>
                <a:latin typeface="Times New Roman" pitchFamily="18" charset="0"/>
              </a:rPr>
              <a:t>new</a:t>
            </a:r>
            <a:r>
              <a:rPr lang="en-US" altLang="en-US" b="1" smtClean="0">
                <a:solidFill>
                  <a:srgbClr val="A81A00"/>
                </a:solidFill>
                <a:latin typeface="Times New Roman" pitchFamily="18" charset="0"/>
              </a:rPr>
              <a:t> </a:t>
            </a:r>
            <a:r>
              <a:rPr lang="en-US" altLang="en-US" b="1" smtClean="0">
                <a:solidFill>
                  <a:srgbClr val="000000"/>
                </a:solidFill>
                <a:latin typeface="Times New Roman" pitchFamily="18" charset="0"/>
              </a:rPr>
              <a:t>state.</a:t>
            </a:r>
          </a:p>
          <a:p>
            <a:pPr eaLnBrk="1" hangingPunct="1"/>
            <a:r>
              <a:rPr lang="en-US" altLang="en-US" smtClean="0">
                <a:solidFill>
                  <a:srgbClr val="000000"/>
                </a:solidFill>
                <a:latin typeface="Times New Roman" pitchFamily="18" charset="0"/>
              </a:rPr>
              <a:t>Remains there until started, which places it in the </a:t>
            </a:r>
            <a:r>
              <a:rPr lang="en-US" altLang="en-US" smtClean="0">
                <a:solidFill>
                  <a:srgbClr val="0000FF"/>
                </a:solidFill>
                <a:latin typeface="Times New Roman" pitchFamily="18" charset="0"/>
              </a:rPr>
              <a:t>runnable</a:t>
            </a:r>
            <a:r>
              <a:rPr lang="en-US" altLang="en-US" b="1" smtClean="0">
                <a:solidFill>
                  <a:srgbClr val="A81A00"/>
                </a:solidFill>
                <a:latin typeface="Times New Roman" pitchFamily="18" charset="0"/>
              </a:rPr>
              <a:t> </a:t>
            </a:r>
            <a:r>
              <a:rPr lang="en-US" altLang="en-US" b="1" smtClean="0">
                <a:solidFill>
                  <a:srgbClr val="000000"/>
                </a:solidFill>
                <a:latin typeface="Times New Roman" pitchFamily="18" charset="0"/>
              </a:rPr>
              <a:t>state—considered to be executing its task.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11</a:t>
            </a:fld>
            <a:endParaRPr lang="en-US"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1" descr="jhtp_23_Multithreading_Page_07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1" descr="jhtp_23_Multithreading_Page_07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z="2800" dirty="0" smtClean="0">
                <a:solidFill>
                  <a:srgbClr val="24B5A1"/>
                </a:solidFill>
                <a:latin typeface="Arial"/>
              </a:rPr>
              <a:t>23.9  </a:t>
            </a:r>
            <a:r>
              <a:rPr lang="en-US" sz="2800" dirty="0">
                <a:solidFill>
                  <a:srgbClr val="3380E6"/>
                </a:solidFill>
                <a:latin typeface="Arial"/>
              </a:rPr>
              <a:t> (Advanced) </a:t>
            </a:r>
            <a:r>
              <a:rPr lang="en-US" sz="2800" dirty="0" smtClean="0">
                <a:solidFill>
                  <a:srgbClr val="3380E6"/>
                </a:solidFill>
                <a:latin typeface="Arial"/>
              </a:rPr>
              <a:t>Producer/Consumer Relationship: The </a:t>
            </a:r>
            <a:r>
              <a:rPr lang="en-US" sz="2800" dirty="0" smtClean="0">
                <a:solidFill>
                  <a:srgbClr val="3380E6"/>
                </a:solidFill>
                <a:latin typeface="Lucida Console"/>
              </a:rPr>
              <a:t>Lock</a:t>
            </a:r>
            <a:r>
              <a:rPr lang="en-US" sz="2800" dirty="0" smtClean="0">
                <a:solidFill>
                  <a:srgbClr val="3380E6"/>
                </a:solidFill>
                <a:latin typeface="Arial"/>
              </a:rPr>
              <a:t> and </a:t>
            </a:r>
            <a:r>
              <a:rPr lang="en-US" sz="2800" dirty="0" smtClean="0">
                <a:solidFill>
                  <a:srgbClr val="3380E6"/>
                </a:solidFill>
                <a:latin typeface="Lucida Console"/>
              </a:rPr>
              <a:t>Condition</a:t>
            </a:r>
            <a:r>
              <a:rPr lang="en-US" sz="2800" dirty="0" smtClean="0">
                <a:solidFill>
                  <a:srgbClr val="3380E6"/>
                </a:solidFill>
                <a:latin typeface="Arial"/>
              </a:rPr>
              <a:t> Interfaces (cont.)</a:t>
            </a:r>
          </a:p>
        </p:txBody>
      </p:sp>
      <p:sp>
        <p:nvSpPr>
          <p:cNvPr id="165891"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itchFamily="18" charset="0"/>
              </a:rPr>
              <a:t>If a thread that owns a </a:t>
            </a:r>
            <a:r>
              <a:rPr lang="en-US" altLang="en-US" sz="2300" smtClean="0">
                <a:solidFill>
                  <a:srgbClr val="000000"/>
                </a:solidFill>
                <a:latin typeface="Lucida Console" pitchFamily="49" charset="0"/>
              </a:rPr>
              <a:t>Lock</a:t>
            </a:r>
            <a:r>
              <a:rPr lang="en-US" altLang="en-US" sz="2300" smtClean="0">
                <a:solidFill>
                  <a:srgbClr val="000000"/>
                </a:solidFill>
                <a:latin typeface="Times New Roman" pitchFamily="18" charset="0"/>
              </a:rPr>
              <a:t> determines that it cannot continue with its task until some condition is satisfied, the thread can wait on a </a:t>
            </a:r>
            <a:r>
              <a:rPr lang="en-US" altLang="en-US" sz="2300" smtClean="0">
                <a:solidFill>
                  <a:srgbClr val="0000FF"/>
                </a:solidFill>
                <a:latin typeface="Times New Roman" pitchFamily="18" charset="0"/>
              </a:rPr>
              <a:t>condition object</a:t>
            </a:r>
            <a:r>
              <a:rPr lang="en-US" altLang="en-US" sz="2300" smtClean="0">
                <a:solidFill>
                  <a:srgbClr val="000000"/>
                </a:solidFill>
                <a:latin typeface="Times New Roman" pitchFamily="18" charset="0"/>
              </a:rPr>
              <a:t>.</a:t>
            </a:r>
          </a:p>
          <a:p>
            <a:pPr lvl="1" eaLnBrk="1" hangingPunct="1">
              <a:lnSpc>
                <a:spcPct val="90000"/>
              </a:lnSpc>
            </a:pPr>
            <a:r>
              <a:rPr lang="en-US" altLang="en-US" sz="2000" smtClean="0">
                <a:solidFill>
                  <a:srgbClr val="000000"/>
                </a:solidFill>
                <a:latin typeface="Times New Roman" pitchFamily="18" charset="0"/>
              </a:rPr>
              <a:t>Allows you to explicitly declare the condition objects on which a thread may need to wait.</a:t>
            </a:r>
          </a:p>
          <a:p>
            <a:pPr eaLnBrk="1" hangingPunct="1">
              <a:lnSpc>
                <a:spcPct val="90000"/>
              </a:lnSpc>
            </a:pPr>
            <a:r>
              <a:rPr lang="en-US" altLang="en-US" sz="2300" smtClean="0">
                <a:solidFill>
                  <a:srgbClr val="000000"/>
                </a:solidFill>
                <a:latin typeface="Times New Roman" pitchFamily="18" charset="0"/>
              </a:rPr>
              <a:t>For example, in the producer/consumer relationship, producers can wait on one object and consumers can wait on another.</a:t>
            </a:r>
          </a:p>
          <a:p>
            <a:pPr lvl="1" eaLnBrk="1" hangingPunct="1">
              <a:lnSpc>
                <a:spcPct val="90000"/>
              </a:lnSpc>
            </a:pPr>
            <a:r>
              <a:rPr lang="en-US" altLang="en-US" sz="2000" smtClean="0">
                <a:solidFill>
                  <a:srgbClr val="000000"/>
                </a:solidFill>
                <a:latin typeface="Times New Roman" pitchFamily="18" charset="0"/>
              </a:rPr>
              <a:t>Not possible when using the </a:t>
            </a:r>
            <a:r>
              <a:rPr lang="en-US" altLang="en-US" sz="2000" smtClean="0">
                <a:solidFill>
                  <a:srgbClr val="000000"/>
                </a:solidFill>
                <a:latin typeface="Lucida Console" pitchFamily="49" charset="0"/>
              </a:rPr>
              <a:t>synchronized</a:t>
            </a:r>
            <a:r>
              <a:rPr lang="en-US" altLang="en-US" sz="2000" smtClean="0">
                <a:solidFill>
                  <a:srgbClr val="000000"/>
                </a:solidFill>
                <a:latin typeface="Times New Roman" pitchFamily="18" charset="0"/>
              </a:rPr>
              <a:t> keywords and an object’s built-in monitor lock.</a:t>
            </a:r>
          </a:p>
          <a:p>
            <a:pPr eaLnBrk="1" hangingPunct="1">
              <a:lnSpc>
                <a:spcPct val="90000"/>
              </a:lnSpc>
            </a:pPr>
            <a:r>
              <a:rPr lang="en-US" altLang="en-US" sz="2300" smtClean="0">
                <a:solidFill>
                  <a:srgbClr val="000000"/>
                </a:solidFill>
                <a:latin typeface="Times New Roman" pitchFamily="18" charset="0"/>
              </a:rPr>
              <a:t>Condition objects are associated with a specific </a:t>
            </a:r>
            <a:r>
              <a:rPr lang="en-US" altLang="en-US" sz="2300" smtClean="0">
                <a:solidFill>
                  <a:srgbClr val="000000"/>
                </a:solidFill>
                <a:latin typeface="Lucida Console" pitchFamily="49" charset="0"/>
              </a:rPr>
              <a:t>Lock</a:t>
            </a:r>
            <a:r>
              <a:rPr lang="en-US" altLang="en-US" sz="2300" smtClean="0">
                <a:solidFill>
                  <a:srgbClr val="000000"/>
                </a:solidFill>
                <a:latin typeface="Times New Roman" pitchFamily="18" charset="0"/>
              </a:rPr>
              <a:t> and are created by calling a </a:t>
            </a:r>
            <a:r>
              <a:rPr lang="en-US" altLang="en-US" sz="2300" smtClean="0">
                <a:solidFill>
                  <a:srgbClr val="000000"/>
                </a:solidFill>
                <a:latin typeface="Lucida Console" pitchFamily="49" charset="0"/>
              </a:rPr>
              <a:t>Lock</a:t>
            </a:r>
            <a:r>
              <a:rPr lang="en-US" altLang="en-US" sz="2300" smtClean="0">
                <a:solidFill>
                  <a:srgbClr val="000000"/>
                </a:solidFill>
                <a:latin typeface="Times New Roman" pitchFamily="18" charset="0"/>
              </a:rPr>
              <a:t>’s </a:t>
            </a:r>
            <a:r>
              <a:rPr lang="en-US" altLang="en-US" sz="2300" smtClean="0">
                <a:solidFill>
                  <a:srgbClr val="0000FF"/>
                </a:solidFill>
                <a:latin typeface="LucidaSansTypewriter" pitchFamily="49" charset="0"/>
              </a:rPr>
              <a:t>newCondition</a:t>
            </a:r>
            <a:r>
              <a:rPr lang="en-US" altLang="en-US" sz="2300" smtClean="0">
                <a:solidFill>
                  <a:srgbClr val="000000"/>
                </a:solidFill>
                <a:latin typeface="Times New Roman" pitchFamily="18" charset="0"/>
              </a:rPr>
              <a:t> method, which returns an object that implements the </a:t>
            </a:r>
            <a:r>
              <a:rPr lang="en-US" altLang="en-US" sz="2300" smtClean="0">
                <a:solidFill>
                  <a:srgbClr val="0000FF"/>
                </a:solidFill>
                <a:latin typeface="LucidaSansTypewriter" pitchFamily="49" charset="0"/>
              </a:rPr>
              <a:t>Condition</a:t>
            </a:r>
            <a:r>
              <a:rPr lang="en-US" altLang="en-US" sz="2300" smtClean="0">
                <a:solidFill>
                  <a:srgbClr val="000000"/>
                </a:solidFill>
                <a:latin typeface="Times New Roman" pitchFamily="18" charset="0"/>
              </a:rPr>
              <a:t> interface (of package </a:t>
            </a:r>
            <a:r>
              <a:rPr lang="en-US" altLang="en-US" sz="2300" smtClean="0">
                <a:solidFill>
                  <a:srgbClr val="000000"/>
                </a:solidFill>
                <a:latin typeface="Lucida Console" pitchFamily="49" charset="0"/>
              </a:rPr>
              <a:t>java.util.concurrent.locks</a:t>
            </a:r>
            <a:r>
              <a:rPr lang="en-US" altLang="en-US" sz="23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Arial"/>
              </a:rPr>
              <a:t>23.9  </a:t>
            </a:r>
            <a:r>
              <a:rPr lang="en-US" sz="2800" dirty="0" smtClean="0">
                <a:solidFill>
                  <a:srgbClr val="3380E6"/>
                </a:solidFill>
                <a:latin typeface="Arial"/>
              </a:rPr>
              <a:t>Producer/Consumer Relationship: The </a:t>
            </a:r>
            <a:r>
              <a:rPr lang="en-US" sz="2800" dirty="0" smtClean="0">
                <a:solidFill>
                  <a:srgbClr val="3380E6"/>
                </a:solidFill>
                <a:latin typeface="Lucida Console"/>
              </a:rPr>
              <a:t>Lock</a:t>
            </a:r>
            <a:r>
              <a:rPr lang="en-US" sz="2800" dirty="0" smtClean="0">
                <a:solidFill>
                  <a:srgbClr val="3380E6"/>
                </a:solidFill>
                <a:latin typeface="Arial"/>
              </a:rPr>
              <a:t> and </a:t>
            </a:r>
            <a:r>
              <a:rPr lang="en-US" sz="2800" dirty="0" smtClean="0">
                <a:solidFill>
                  <a:srgbClr val="3380E6"/>
                </a:solidFill>
                <a:latin typeface="Lucida Console"/>
              </a:rPr>
              <a:t>Condition</a:t>
            </a:r>
            <a:r>
              <a:rPr lang="en-US" sz="2800" dirty="0" smtClean="0">
                <a:solidFill>
                  <a:srgbClr val="3380E6"/>
                </a:solidFill>
                <a:latin typeface="Arial"/>
              </a:rPr>
              <a:t> Interfaces (cont.)</a:t>
            </a:r>
          </a:p>
        </p:txBody>
      </p:sp>
      <p:sp>
        <p:nvSpPr>
          <p:cNvPr id="167939"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itchFamily="18" charset="0"/>
              </a:rPr>
              <a:t>To wait on a condition object, the thread can call the </a:t>
            </a:r>
            <a:r>
              <a:rPr lang="en-US" altLang="en-US" sz="2500" smtClean="0">
                <a:solidFill>
                  <a:srgbClr val="000000"/>
                </a:solidFill>
                <a:latin typeface="Lucida Console" pitchFamily="49" charset="0"/>
              </a:rPr>
              <a:t>Condition</a:t>
            </a:r>
            <a:r>
              <a:rPr lang="en-US" altLang="en-US" sz="2500" smtClean="0">
                <a:solidFill>
                  <a:srgbClr val="000000"/>
                </a:solidFill>
                <a:latin typeface="Times New Roman" pitchFamily="18" charset="0"/>
              </a:rPr>
              <a:t>’s </a:t>
            </a:r>
            <a:r>
              <a:rPr lang="en-US" altLang="en-US" sz="2500" smtClean="0">
                <a:solidFill>
                  <a:srgbClr val="0000FF"/>
                </a:solidFill>
                <a:latin typeface="LucidaSansTypewriter" pitchFamily="49" charset="0"/>
              </a:rPr>
              <a:t>await</a:t>
            </a:r>
            <a:r>
              <a:rPr lang="en-US" altLang="en-US" sz="2500" smtClean="0">
                <a:solidFill>
                  <a:srgbClr val="000000"/>
                </a:solidFill>
                <a:latin typeface="Times New Roman" pitchFamily="18" charset="0"/>
              </a:rPr>
              <a:t> method.</a:t>
            </a:r>
          </a:p>
          <a:p>
            <a:pPr lvl="1" eaLnBrk="1" hangingPunct="1">
              <a:lnSpc>
                <a:spcPct val="90000"/>
              </a:lnSpc>
            </a:pPr>
            <a:r>
              <a:rPr lang="en-US" altLang="en-US" sz="2100" smtClean="0">
                <a:solidFill>
                  <a:srgbClr val="000000"/>
                </a:solidFill>
                <a:latin typeface="Times New Roman" pitchFamily="18" charset="0"/>
              </a:rPr>
              <a:t>This immediately releases the associated </a:t>
            </a:r>
            <a:r>
              <a:rPr lang="en-US" altLang="en-US" sz="2100" smtClean="0">
                <a:solidFill>
                  <a:srgbClr val="000000"/>
                </a:solidFill>
                <a:latin typeface="Lucida Console" pitchFamily="49" charset="0"/>
              </a:rPr>
              <a:t>Lock</a:t>
            </a:r>
            <a:r>
              <a:rPr lang="en-US" altLang="en-US" sz="2100" smtClean="0">
                <a:solidFill>
                  <a:srgbClr val="000000"/>
                </a:solidFill>
                <a:latin typeface="Times New Roman" pitchFamily="18" charset="0"/>
              </a:rPr>
              <a:t> and places the thread in the </a:t>
            </a:r>
            <a:r>
              <a:rPr lang="en-US" altLang="en-US" sz="2100" i="1" smtClean="0">
                <a:solidFill>
                  <a:srgbClr val="000000"/>
                </a:solidFill>
                <a:latin typeface="Times New Roman" pitchFamily="18" charset="0"/>
              </a:rPr>
              <a:t>waiting state</a:t>
            </a:r>
            <a:r>
              <a:rPr lang="en-US" altLang="en-US" sz="2100" smtClean="0">
                <a:solidFill>
                  <a:srgbClr val="000000"/>
                </a:solidFill>
                <a:latin typeface="Times New Roman" pitchFamily="18" charset="0"/>
              </a:rPr>
              <a:t> for that </a:t>
            </a:r>
            <a:r>
              <a:rPr lang="en-US" altLang="en-US" sz="2100" smtClean="0">
                <a:solidFill>
                  <a:srgbClr val="000000"/>
                </a:solidFill>
                <a:latin typeface="Lucida Console" pitchFamily="49" charset="0"/>
              </a:rPr>
              <a:t>Condition</a:t>
            </a:r>
            <a:r>
              <a:rPr lang="en-US" altLang="en-US" sz="2100" smtClean="0">
                <a:solidFill>
                  <a:srgbClr val="000000"/>
                </a:solidFill>
                <a:latin typeface="Times New Roman" pitchFamily="18" charset="0"/>
              </a:rPr>
              <a:t>.</a:t>
            </a:r>
          </a:p>
          <a:p>
            <a:pPr eaLnBrk="1" hangingPunct="1">
              <a:lnSpc>
                <a:spcPct val="90000"/>
              </a:lnSpc>
            </a:pPr>
            <a:r>
              <a:rPr lang="en-US" altLang="en-US" sz="2500" smtClean="0">
                <a:solidFill>
                  <a:srgbClr val="000000"/>
                </a:solidFill>
                <a:latin typeface="Times New Roman" pitchFamily="18" charset="0"/>
              </a:rPr>
              <a:t>When a </a:t>
            </a:r>
            <a:r>
              <a:rPr lang="en-US" altLang="en-US" sz="2500" i="1" smtClean="0">
                <a:solidFill>
                  <a:srgbClr val="000000"/>
                </a:solidFill>
                <a:latin typeface="Times New Roman" pitchFamily="18" charset="0"/>
              </a:rPr>
              <a:t>runnable </a:t>
            </a:r>
            <a:r>
              <a:rPr lang="en-US" altLang="en-US" sz="2500" smtClean="0">
                <a:solidFill>
                  <a:srgbClr val="000000"/>
                </a:solidFill>
                <a:latin typeface="Times New Roman" pitchFamily="18" charset="0"/>
              </a:rPr>
              <a:t>thread completes a task and determines that the </a:t>
            </a:r>
            <a:r>
              <a:rPr lang="en-US" altLang="en-US" sz="2500" i="1" smtClean="0">
                <a:solidFill>
                  <a:srgbClr val="000000"/>
                </a:solidFill>
                <a:latin typeface="Times New Roman" pitchFamily="18" charset="0"/>
              </a:rPr>
              <a:t>waiting </a:t>
            </a:r>
            <a:r>
              <a:rPr lang="en-US" altLang="en-US" sz="2500" smtClean="0">
                <a:solidFill>
                  <a:srgbClr val="000000"/>
                </a:solidFill>
                <a:latin typeface="Times New Roman" pitchFamily="18" charset="0"/>
              </a:rPr>
              <a:t>thread can now continue, the</a:t>
            </a:r>
            <a:r>
              <a:rPr lang="en-US" altLang="en-US" sz="2500" i="1" smtClean="0">
                <a:solidFill>
                  <a:srgbClr val="000000"/>
                </a:solidFill>
                <a:latin typeface="Times New Roman" pitchFamily="18" charset="0"/>
              </a:rPr>
              <a:t> runnable </a:t>
            </a:r>
            <a:r>
              <a:rPr lang="en-US" altLang="en-US" sz="2500" smtClean="0">
                <a:solidFill>
                  <a:srgbClr val="000000"/>
                </a:solidFill>
                <a:latin typeface="Times New Roman" pitchFamily="18" charset="0"/>
              </a:rPr>
              <a:t>thread can call </a:t>
            </a:r>
            <a:r>
              <a:rPr lang="en-US" altLang="en-US" sz="2500" smtClean="0">
                <a:solidFill>
                  <a:srgbClr val="000000"/>
                </a:solidFill>
                <a:latin typeface="Lucida Console" pitchFamily="49" charset="0"/>
              </a:rPr>
              <a:t>Condition</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signal</a:t>
            </a:r>
            <a:r>
              <a:rPr lang="en-US" altLang="en-US" sz="2500" smtClean="0">
                <a:solidFill>
                  <a:srgbClr val="000000"/>
                </a:solidFill>
                <a:latin typeface="Times New Roman" pitchFamily="18" charset="0"/>
              </a:rPr>
              <a:t> to allow a thread in that </a:t>
            </a:r>
            <a:r>
              <a:rPr lang="en-US" altLang="en-US" sz="2500" smtClean="0">
                <a:solidFill>
                  <a:srgbClr val="000000"/>
                </a:solidFill>
                <a:latin typeface="Lucida Console" pitchFamily="49" charset="0"/>
              </a:rPr>
              <a:t>Condition</a:t>
            </a:r>
            <a:r>
              <a:rPr lang="en-US" altLang="en-US" sz="2500" smtClean="0">
                <a:solidFill>
                  <a:srgbClr val="000000"/>
                </a:solidFill>
                <a:latin typeface="Times New Roman" pitchFamily="18" charset="0"/>
              </a:rPr>
              <a:t>’s </a:t>
            </a:r>
            <a:r>
              <a:rPr lang="en-US" altLang="en-US" sz="2500" i="1" smtClean="0">
                <a:solidFill>
                  <a:srgbClr val="000000"/>
                </a:solidFill>
                <a:latin typeface="Times New Roman" pitchFamily="18" charset="0"/>
              </a:rPr>
              <a:t>waiting state </a:t>
            </a:r>
            <a:r>
              <a:rPr lang="en-US" altLang="en-US" sz="2500" smtClean="0">
                <a:solidFill>
                  <a:srgbClr val="000000"/>
                </a:solidFill>
                <a:latin typeface="Times New Roman" pitchFamily="18" charset="0"/>
              </a:rPr>
              <a:t>to return to the </a:t>
            </a:r>
            <a:r>
              <a:rPr lang="en-US" altLang="en-US" sz="2500" i="1" smtClean="0">
                <a:solidFill>
                  <a:srgbClr val="000000"/>
                </a:solidFill>
                <a:latin typeface="Times New Roman" pitchFamily="18" charset="0"/>
              </a:rPr>
              <a:t>runnable state.</a:t>
            </a:r>
          </a:p>
          <a:p>
            <a:pPr eaLnBrk="1" hangingPunct="1">
              <a:lnSpc>
                <a:spcPct val="90000"/>
              </a:lnSpc>
            </a:pPr>
            <a:r>
              <a:rPr lang="en-US" altLang="en-US" sz="2500" smtClean="0">
                <a:solidFill>
                  <a:srgbClr val="000000"/>
                </a:solidFill>
                <a:latin typeface="Times New Roman" pitchFamily="18" charset="0"/>
              </a:rPr>
              <a:t>If a thread calls </a:t>
            </a:r>
            <a:r>
              <a:rPr lang="en-US" altLang="en-US" sz="2500" smtClean="0">
                <a:solidFill>
                  <a:srgbClr val="000000"/>
                </a:solidFill>
                <a:latin typeface="Lucida Console" pitchFamily="49" charset="0"/>
              </a:rPr>
              <a:t>Condition</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signalAll</a:t>
            </a:r>
            <a:r>
              <a:rPr lang="en-US" altLang="en-US" sz="2500" smtClean="0">
                <a:solidFill>
                  <a:srgbClr val="000000"/>
                </a:solidFill>
                <a:latin typeface="Times New Roman" pitchFamily="18" charset="0"/>
              </a:rPr>
              <a:t>, then all the threads waiting for that condition transition to the </a:t>
            </a:r>
            <a:r>
              <a:rPr lang="en-US" altLang="en-US" sz="2500" i="1" smtClean="0">
                <a:solidFill>
                  <a:srgbClr val="000000"/>
                </a:solidFill>
                <a:latin typeface="Times New Roman" pitchFamily="18" charset="0"/>
              </a:rPr>
              <a:t>runnable state </a:t>
            </a:r>
            <a:r>
              <a:rPr lang="en-US" altLang="en-US" sz="2500" smtClean="0">
                <a:solidFill>
                  <a:srgbClr val="000000"/>
                </a:solidFill>
                <a:latin typeface="Times New Roman" pitchFamily="18" charset="0"/>
              </a:rPr>
              <a:t>and become eligible to reacquire the </a:t>
            </a:r>
            <a:r>
              <a:rPr lang="en-US" altLang="en-US" sz="2500" smtClean="0">
                <a:solidFill>
                  <a:srgbClr val="000000"/>
                </a:solidFill>
                <a:latin typeface="Lucida Console" pitchFamily="49" charset="0"/>
              </a:rPr>
              <a:t>Lock</a:t>
            </a:r>
            <a:r>
              <a:rPr lang="en-US" altLang="en-US" sz="25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113</a:t>
            </a:fld>
            <a:endParaRPr lang="en-US"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1" descr="jhtp_23_Multithreading_Page_07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1" descr="jhtp_23_Multithreading_Page_07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4" name="Picture 1" descr="jhtp_23_Multithreading_Page_07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z="2800" dirty="0" smtClean="0">
                <a:solidFill>
                  <a:srgbClr val="24B5A1"/>
                </a:solidFill>
                <a:latin typeface="Arial"/>
              </a:rPr>
              <a:t>23.9  </a:t>
            </a:r>
            <a:r>
              <a:rPr lang="en-US" sz="2800" dirty="0">
                <a:solidFill>
                  <a:srgbClr val="3380E6"/>
                </a:solidFill>
                <a:latin typeface="Arial"/>
              </a:rPr>
              <a:t> (Advanced) </a:t>
            </a:r>
            <a:r>
              <a:rPr lang="en-US" sz="2800" dirty="0" smtClean="0">
                <a:solidFill>
                  <a:srgbClr val="3380E6"/>
                </a:solidFill>
                <a:latin typeface="Arial"/>
              </a:rPr>
              <a:t>Producer/Consumer Relationship: The </a:t>
            </a:r>
            <a:r>
              <a:rPr lang="en-US" sz="2800" dirty="0" smtClean="0">
                <a:solidFill>
                  <a:srgbClr val="3380E6"/>
                </a:solidFill>
                <a:latin typeface="Lucida Console"/>
              </a:rPr>
              <a:t>Lock</a:t>
            </a:r>
            <a:r>
              <a:rPr lang="en-US" sz="2800" dirty="0" smtClean="0">
                <a:solidFill>
                  <a:srgbClr val="3380E6"/>
                </a:solidFill>
                <a:latin typeface="Arial"/>
              </a:rPr>
              <a:t> and </a:t>
            </a:r>
            <a:r>
              <a:rPr lang="en-US" sz="2800" dirty="0" smtClean="0">
                <a:solidFill>
                  <a:srgbClr val="3380E6"/>
                </a:solidFill>
                <a:latin typeface="Lucida Console"/>
              </a:rPr>
              <a:t>Condition</a:t>
            </a:r>
            <a:r>
              <a:rPr lang="en-US" sz="2800" dirty="0" smtClean="0">
                <a:solidFill>
                  <a:srgbClr val="3380E6"/>
                </a:solidFill>
                <a:latin typeface="Arial"/>
              </a:rPr>
              <a:t> Interfaces (cont.)</a:t>
            </a:r>
          </a:p>
        </p:txBody>
      </p:sp>
      <p:sp>
        <p:nvSpPr>
          <p:cNvPr id="173059" name="Text Placeholder 2"/>
          <p:cNvSpPr>
            <a:spLocks noGrp="1"/>
          </p:cNvSpPr>
          <p:nvPr>
            <p:ph type="body" idx="1"/>
          </p:nvPr>
        </p:nvSpPr>
        <p:spPr/>
        <p:txBody>
          <a:bodyPr/>
          <a:lstStyle/>
          <a:p>
            <a:pPr eaLnBrk="1" hangingPunct="1"/>
            <a:r>
              <a:rPr lang="en-US" altLang="en-US" smtClean="0">
                <a:solidFill>
                  <a:srgbClr val="000000"/>
                </a:solidFill>
                <a:latin typeface="Lucida Console" pitchFamily="49" charset="0"/>
              </a:rPr>
              <a:t>Lock</a:t>
            </a:r>
            <a:r>
              <a:rPr lang="en-US" altLang="en-US" smtClean="0">
                <a:solidFill>
                  <a:srgbClr val="000000"/>
                </a:solidFill>
                <a:latin typeface="Times New Roman" pitchFamily="18" charset="0"/>
              </a:rPr>
              <a:t>s allow you to interrupt waiting threads or to specify a time-out for waiting to acquire a lock, which is not possible using the </a:t>
            </a:r>
            <a:r>
              <a:rPr lang="en-US" altLang="en-US" smtClean="0">
                <a:solidFill>
                  <a:srgbClr val="000000"/>
                </a:solidFill>
                <a:latin typeface="Lucida Console" pitchFamily="49" charset="0"/>
              </a:rPr>
              <a:t>synchronized</a:t>
            </a:r>
            <a:r>
              <a:rPr lang="en-US" altLang="en-US" smtClean="0">
                <a:solidFill>
                  <a:srgbClr val="000000"/>
                </a:solidFill>
                <a:latin typeface="Times New Roman" pitchFamily="18" charset="0"/>
              </a:rPr>
              <a:t> keyword.</a:t>
            </a:r>
          </a:p>
          <a:p>
            <a:pPr eaLnBrk="1" hangingPunct="1"/>
            <a:r>
              <a:rPr lang="en-US" altLang="en-US" smtClean="0">
                <a:solidFill>
                  <a:srgbClr val="000000"/>
                </a:solidFill>
                <a:latin typeface="Times New Roman" pitchFamily="18" charset="0"/>
              </a:rPr>
              <a:t>Also, a </a:t>
            </a:r>
            <a:r>
              <a:rPr lang="en-US" altLang="en-US" smtClean="0">
                <a:solidFill>
                  <a:srgbClr val="000000"/>
                </a:solidFill>
                <a:latin typeface="Lucida Console" pitchFamily="49" charset="0"/>
              </a:rPr>
              <a:t>Lock</a:t>
            </a:r>
            <a:r>
              <a:rPr lang="en-US" altLang="en-US" smtClean="0">
                <a:solidFill>
                  <a:srgbClr val="000000"/>
                </a:solidFill>
                <a:latin typeface="Times New Roman" pitchFamily="18" charset="0"/>
              </a:rPr>
              <a:t> is not constrained to be acquired and released in the same block of code.</a:t>
            </a:r>
          </a:p>
          <a:p>
            <a:pPr eaLnBrk="1" hangingPunct="1"/>
            <a:r>
              <a:rPr lang="en-US" altLang="en-US" smtClean="0">
                <a:solidFill>
                  <a:srgbClr val="000000"/>
                </a:solidFill>
                <a:latin typeface="Lucida Console" pitchFamily="49" charset="0"/>
              </a:rPr>
              <a:t>Condition</a:t>
            </a:r>
            <a:r>
              <a:rPr lang="en-US" altLang="en-US" smtClean="0">
                <a:solidFill>
                  <a:srgbClr val="000000"/>
                </a:solidFill>
                <a:latin typeface="Times New Roman" pitchFamily="18" charset="0"/>
              </a:rPr>
              <a:t> objects allow you to specify multiple conditions on which threads may wait.</a:t>
            </a:r>
          </a:p>
          <a:p>
            <a:pPr eaLnBrk="1" hangingPunct="1"/>
            <a:r>
              <a:rPr lang="en-US" altLang="en-US" smtClean="0">
                <a:solidFill>
                  <a:srgbClr val="000000"/>
                </a:solidFill>
                <a:latin typeface="Times New Roman" pitchFamily="18" charset="0"/>
              </a:rPr>
              <a:t>With the </a:t>
            </a:r>
            <a:r>
              <a:rPr lang="en-US" altLang="en-US" smtClean="0">
                <a:solidFill>
                  <a:srgbClr val="000000"/>
                </a:solidFill>
                <a:latin typeface="Lucida Console" pitchFamily="49" charset="0"/>
              </a:rPr>
              <a:t>synchronized</a:t>
            </a:r>
            <a:r>
              <a:rPr lang="en-US" altLang="en-US" smtClean="0">
                <a:solidFill>
                  <a:srgbClr val="000000"/>
                </a:solidFill>
                <a:latin typeface="Times New Roman" pitchFamily="18" charset="0"/>
              </a:rPr>
              <a:t> keyword, there is no way to explicitly state the condition on which threads are waiting.</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106" name="Picture 1" descr="jhtp_23_Multithreading_Page_07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z="2800" dirty="0" smtClean="0">
                <a:solidFill>
                  <a:srgbClr val="24B5A1"/>
                </a:solidFill>
                <a:latin typeface="Arial"/>
              </a:rPr>
              <a:t>23.9  </a:t>
            </a:r>
            <a:r>
              <a:rPr lang="en-US" sz="2800" dirty="0">
                <a:solidFill>
                  <a:srgbClr val="3380E6"/>
                </a:solidFill>
                <a:latin typeface="Arial"/>
              </a:rPr>
              <a:t> (Advanced) </a:t>
            </a:r>
            <a:r>
              <a:rPr lang="en-US" sz="2800" dirty="0" smtClean="0">
                <a:solidFill>
                  <a:srgbClr val="3380E6"/>
                </a:solidFill>
                <a:latin typeface="Arial"/>
              </a:rPr>
              <a:t>Producer/Consumer Relationship: The </a:t>
            </a:r>
            <a:r>
              <a:rPr lang="en-US" sz="2800" dirty="0" smtClean="0">
                <a:solidFill>
                  <a:srgbClr val="3380E6"/>
                </a:solidFill>
                <a:latin typeface="Lucida Console"/>
              </a:rPr>
              <a:t>Lock</a:t>
            </a:r>
            <a:r>
              <a:rPr lang="en-US" sz="2800" dirty="0" smtClean="0">
                <a:solidFill>
                  <a:srgbClr val="3380E6"/>
                </a:solidFill>
                <a:latin typeface="Arial"/>
              </a:rPr>
              <a:t> and </a:t>
            </a:r>
            <a:r>
              <a:rPr lang="en-US" sz="2800" dirty="0" smtClean="0">
                <a:solidFill>
                  <a:srgbClr val="3380E6"/>
                </a:solidFill>
                <a:latin typeface="Lucida Console"/>
              </a:rPr>
              <a:t>Condition</a:t>
            </a:r>
            <a:r>
              <a:rPr lang="en-US" sz="2800" dirty="0" smtClean="0">
                <a:solidFill>
                  <a:srgbClr val="3380E6"/>
                </a:solidFill>
                <a:latin typeface="Arial"/>
              </a:rPr>
              <a:t> Interfaces (cont.)</a:t>
            </a:r>
          </a:p>
        </p:txBody>
      </p:sp>
      <p:sp>
        <p:nvSpPr>
          <p:cNvPr id="176131"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itchFamily="18" charset="0"/>
              </a:rPr>
              <a:t>Lines 14–15 create two </a:t>
            </a:r>
            <a:r>
              <a:rPr lang="en-US" altLang="en-US" sz="2300" smtClean="0">
                <a:solidFill>
                  <a:srgbClr val="000000"/>
                </a:solidFill>
                <a:latin typeface="Lucida Console" pitchFamily="49" charset="0"/>
              </a:rPr>
              <a:t>Condition</a:t>
            </a:r>
            <a:r>
              <a:rPr lang="en-US" altLang="en-US" sz="2300" smtClean="0">
                <a:solidFill>
                  <a:srgbClr val="000000"/>
                </a:solidFill>
                <a:latin typeface="Times New Roman" pitchFamily="18" charset="0"/>
              </a:rPr>
              <a:t>s using </a:t>
            </a:r>
            <a:r>
              <a:rPr lang="en-US" altLang="en-US" sz="2300" smtClean="0">
                <a:solidFill>
                  <a:srgbClr val="000000"/>
                </a:solidFill>
                <a:latin typeface="Lucida Console" pitchFamily="49" charset="0"/>
              </a:rPr>
              <a:t>Lock</a:t>
            </a:r>
            <a:r>
              <a:rPr lang="en-US" altLang="en-US" sz="2300" smtClean="0">
                <a:solidFill>
                  <a:srgbClr val="000000"/>
                </a:solidFill>
                <a:latin typeface="Times New Roman" pitchFamily="18" charset="0"/>
              </a:rPr>
              <a:t> method </a:t>
            </a:r>
            <a:r>
              <a:rPr lang="en-US" altLang="en-US" sz="2300" smtClean="0">
                <a:solidFill>
                  <a:srgbClr val="000000"/>
                </a:solidFill>
                <a:latin typeface="Lucida Console" pitchFamily="49" charset="0"/>
              </a:rPr>
              <a:t>newCondition</a:t>
            </a:r>
            <a:r>
              <a:rPr lang="en-US" altLang="en-US" sz="2300" smtClean="0">
                <a:solidFill>
                  <a:srgbClr val="000000"/>
                </a:solidFill>
                <a:latin typeface="Times New Roman" pitchFamily="18" charset="0"/>
              </a:rPr>
              <a:t>.</a:t>
            </a:r>
          </a:p>
          <a:p>
            <a:pPr eaLnBrk="1" hangingPunct="1">
              <a:lnSpc>
                <a:spcPct val="80000"/>
              </a:lnSpc>
            </a:pPr>
            <a:r>
              <a:rPr lang="en-US" altLang="en-US" sz="2300" smtClean="0">
                <a:solidFill>
                  <a:srgbClr val="000000"/>
                </a:solidFill>
                <a:latin typeface="Lucida Console" pitchFamily="49" charset="0"/>
              </a:rPr>
              <a:t>Condition</a:t>
            </a:r>
            <a:r>
              <a:rPr lang="en-US" altLang="en-US" sz="2300" smtClean="0">
                <a:solidFill>
                  <a:srgbClr val="000000"/>
                </a:solidFill>
                <a:latin typeface="Times New Roman" pitchFamily="18" charset="0"/>
              </a:rPr>
              <a:t> </a:t>
            </a:r>
            <a:r>
              <a:rPr lang="en-US" altLang="en-US" sz="2300" smtClean="0">
                <a:solidFill>
                  <a:srgbClr val="000000"/>
                </a:solidFill>
                <a:latin typeface="Lucida Console" pitchFamily="49" charset="0"/>
              </a:rPr>
              <a:t>canWrite</a:t>
            </a:r>
            <a:r>
              <a:rPr lang="en-US" altLang="en-US" sz="2300" smtClean="0">
                <a:solidFill>
                  <a:srgbClr val="000000"/>
                </a:solidFill>
                <a:latin typeface="Times New Roman" pitchFamily="18" charset="0"/>
              </a:rPr>
              <a:t> contains a queue for a </a:t>
            </a:r>
            <a:r>
              <a:rPr lang="en-US" altLang="en-US" sz="2300" smtClean="0">
                <a:solidFill>
                  <a:srgbClr val="000000"/>
                </a:solidFill>
                <a:latin typeface="Lucida Console" pitchFamily="49" charset="0"/>
              </a:rPr>
              <a:t>Producer</a:t>
            </a:r>
            <a:r>
              <a:rPr lang="en-US" altLang="en-US" sz="2300" smtClean="0">
                <a:solidFill>
                  <a:srgbClr val="000000"/>
                </a:solidFill>
                <a:latin typeface="Times New Roman" pitchFamily="18" charset="0"/>
              </a:rPr>
              <a:t> thread waiting while the buffer is full.</a:t>
            </a:r>
          </a:p>
          <a:p>
            <a:pPr lvl="1" eaLnBrk="1" hangingPunct="1">
              <a:lnSpc>
                <a:spcPct val="80000"/>
              </a:lnSpc>
            </a:pPr>
            <a:r>
              <a:rPr lang="en-US" altLang="en-US" sz="2000" smtClean="0">
                <a:solidFill>
                  <a:srgbClr val="000000"/>
                </a:solidFill>
                <a:latin typeface="Times New Roman" pitchFamily="18" charset="0"/>
              </a:rPr>
              <a:t>If the buffer is full, the </a:t>
            </a:r>
            <a:r>
              <a:rPr lang="en-US" altLang="en-US" sz="2000" smtClean="0">
                <a:solidFill>
                  <a:srgbClr val="000000"/>
                </a:solidFill>
                <a:latin typeface="Lucida Console" pitchFamily="49" charset="0"/>
              </a:rPr>
              <a:t>Producer</a:t>
            </a:r>
            <a:r>
              <a:rPr lang="en-US" altLang="en-US" sz="2000" smtClean="0">
                <a:solidFill>
                  <a:srgbClr val="000000"/>
                </a:solidFill>
                <a:latin typeface="Times New Roman" pitchFamily="18" charset="0"/>
              </a:rPr>
              <a:t> calls method </a:t>
            </a:r>
            <a:r>
              <a:rPr lang="en-US" altLang="en-US" sz="2000" smtClean="0">
                <a:solidFill>
                  <a:srgbClr val="000000"/>
                </a:solidFill>
                <a:latin typeface="Lucida Console" pitchFamily="49" charset="0"/>
              </a:rPr>
              <a:t>await</a:t>
            </a:r>
            <a:r>
              <a:rPr lang="en-US" altLang="en-US" sz="2000" smtClean="0">
                <a:solidFill>
                  <a:srgbClr val="000000"/>
                </a:solidFill>
                <a:latin typeface="Times New Roman" pitchFamily="18" charset="0"/>
              </a:rPr>
              <a:t> on this </a:t>
            </a:r>
            <a:r>
              <a:rPr lang="en-US" altLang="en-US" sz="2000" smtClean="0">
                <a:solidFill>
                  <a:srgbClr val="000000"/>
                </a:solidFill>
                <a:latin typeface="Lucida Console" pitchFamily="49" charset="0"/>
              </a:rPr>
              <a:t>Condition</a:t>
            </a:r>
            <a:r>
              <a:rPr lang="en-US" altLang="en-US" sz="2000" smtClean="0">
                <a:solidFill>
                  <a:srgbClr val="000000"/>
                </a:solidFill>
                <a:latin typeface="Times New Roman" pitchFamily="18" charset="0"/>
              </a:rPr>
              <a:t>.</a:t>
            </a:r>
          </a:p>
          <a:p>
            <a:pPr lvl="1" eaLnBrk="1" hangingPunct="1">
              <a:lnSpc>
                <a:spcPct val="80000"/>
              </a:lnSpc>
            </a:pPr>
            <a:r>
              <a:rPr lang="en-US" altLang="en-US" sz="2000" smtClean="0">
                <a:solidFill>
                  <a:srgbClr val="000000"/>
                </a:solidFill>
                <a:latin typeface="Times New Roman" pitchFamily="18" charset="0"/>
              </a:rPr>
              <a:t>When the </a:t>
            </a:r>
            <a:r>
              <a:rPr lang="en-US" altLang="en-US" sz="2000" smtClean="0">
                <a:solidFill>
                  <a:srgbClr val="000000"/>
                </a:solidFill>
                <a:latin typeface="Lucida Console" pitchFamily="49" charset="0"/>
              </a:rPr>
              <a:t>Consumer</a:t>
            </a:r>
            <a:r>
              <a:rPr lang="en-US" altLang="en-US" sz="2000" smtClean="0">
                <a:solidFill>
                  <a:srgbClr val="000000"/>
                </a:solidFill>
                <a:latin typeface="Times New Roman" pitchFamily="18" charset="0"/>
              </a:rPr>
              <a:t> reads data from a full buffer, it calls method </a:t>
            </a:r>
            <a:r>
              <a:rPr lang="en-US" altLang="en-US" sz="2000" smtClean="0">
                <a:solidFill>
                  <a:srgbClr val="000000"/>
                </a:solidFill>
                <a:latin typeface="Lucida Console" pitchFamily="49" charset="0"/>
              </a:rPr>
              <a:t>signal</a:t>
            </a:r>
            <a:r>
              <a:rPr lang="en-US" altLang="en-US" sz="2000" smtClean="0">
                <a:solidFill>
                  <a:srgbClr val="000000"/>
                </a:solidFill>
                <a:latin typeface="Times New Roman" pitchFamily="18" charset="0"/>
              </a:rPr>
              <a:t> on this </a:t>
            </a:r>
            <a:r>
              <a:rPr lang="en-US" altLang="en-US" sz="2000" smtClean="0">
                <a:solidFill>
                  <a:srgbClr val="000000"/>
                </a:solidFill>
                <a:latin typeface="Lucida Console" pitchFamily="49" charset="0"/>
              </a:rPr>
              <a:t>Condition</a:t>
            </a:r>
            <a:r>
              <a:rPr lang="en-US" altLang="en-US" sz="2000" smtClean="0">
                <a:solidFill>
                  <a:srgbClr val="000000"/>
                </a:solidFill>
                <a:latin typeface="Times New Roman" pitchFamily="18" charset="0"/>
              </a:rPr>
              <a:t>.</a:t>
            </a:r>
          </a:p>
          <a:p>
            <a:pPr eaLnBrk="1" hangingPunct="1">
              <a:lnSpc>
                <a:spcPct val="80000"/>
              </a:lnSpc>
            </a:pPr>
            <a:r>
              <a:rPr lang="en-US" altLang="en-US" sz="2300" smtClean="0">
                <a:solidFill>
                  <a:srgbClr val="000000"/>
                </a:solidFill>
                <a:latin typeface="Lucida Console" pitchFamily="49" charset="0"/>
              </a:rPr>
              <a:t>Condition</a:t>
            </a:r>
            <a:r>
              <a:rPr lang="en-US" altLang="en-US" sz="2300" smtClean="0">
                <a:solidFill>
                  <a:srgbClr val="000000"/>
                </a:solidFill>
                <a:latin typeface="Times New Roman" pitchFamily="18" charset="0"/>
              </a:rPr>
              <a:t> </a:t>
            </a:r>
            <a:r>
              <a:rPr lang="en-US" altLang="en-US" sz="2300" smtClean="0">
                <a:solidFill>
                  <a:srgbClr val="000000"/>
                </a:solidFill>
                <a:latin typeface="Lucida Console" pitchFamily="49" charset="0"/>
              </a:rPr>
              <a:t>canRead</a:t>
            </a:r>
            <a:r>
              <a:rPr lang="en-US" altLang="en-US" sz="2300" smtClean="0">
                <a:solidFill>
                  <a:srgbClr val="000000"/>
                </a:solidFill>
                <a:latin typeface="Times New Roman" pitchFamily="18" charset="0"/>
              </a:rPr>
              <a:t> contains a queue for a </a:t>
            </a:r>
            <a:r>
              <a:rPr lang="en-US" altLang="en-US" sz="2300" smtClean="0">
                <a:solidFill>
                  <a:srgbClr val="000000"/>
                </a:solidFill>
                <a:latin typeface="Lucida Console" pitchFamily="49" charset="0"/>
              </a:rPr>
              <a:t>Consumer</a:t>
            </a:r>
            <a:r>
              <a:rPr lang="en-US" altLang="en-US" sz="2300" smtClean="0">
                <a:solidFill>
                  <a:srgbClr val="000000"/>
                </a:solidFill>
                <a:latin typeface="Times New Roman" pitchFamily="18" charset="0"/>
              </a:rPr>
              <a:t> thread waiting while the buffer is empty (i.e., there is no data in the buffer for the </a:t>
            </a:r>
            <a:r>
              <a:rPr lang="en-US" altLang="en-US" sz="2300" smtClean="0">
                <a:solidFill>
                  <a:srgbClr val="000000"/>
                </a:solidFill>
                <a:latin typeface="Lucida Console" pitchFamily="49" charset="0"/>
              </a:rPr>
              <a:t>Consumer</a:t>
            </a:r>
            <a:r>
              <a:rPr lang="en-US" altLang="en-US" sz="2300" smtClean="0">
                <a:solidFill>
                  <a:srgbClr val="000000"/>
                </a:solidFill>
                <a:latin typeface="Times New Roman" pitchFamily="18" charset="0"/>
              </a:rPr>
              <a:t> to read).</a:t>
            </a:r>
          </a:p>
          <a:p>
            <a:pPr lvl="1" eaLnBrk="1" hangingPunct="1">
              <a:lnSpc>
                <a:spcPct val="80000"/>
              </a:lnSpc>
            </a:pPr>
            <a:r>
              <a:rPr lang="en-US" altLang="en-US" sz="2000" smtClean="0">
                <a:solidFill>
                  <a:srgbClr val="000000"/>
                </a:solidFill>
                <a:latin typeface="Times New Roman" pitchFamily="18" charset="0"/>
              </a:rPr>
              <a:t>If the buffer is empty, the </a:t>
            </a:r>
            <a:r>
              <a:rPr lang="en-US" altLang="en-US" sz="2000" smtClean="0">
                <a:solidFill>
                  <a:srgbClr val="000000"/>
                </a:solidFill>
                <a:latin typeface="Lucida Console" pitchFamily="49" charset="0"/>
              </a:rPr>
              <a:t>Consumer</a:t>
            </a:r>
            <a:r>
              <a:rPr lang="en-US" altLang="en-US" sz="2000" smtClean="0">
                <a:solidFill>
                  <a:srgbClr val="000000"/>
                </a:solidFill>
                <a:latin typeface="Times New Roman" pitchFamily="18" charset="0"/>
              </a:rPr>
              <a:t> calls method </a:t>
            </a:r>
            <a:r>
              <a:rPr lang="en-US" altLang="en-US" sz="2000" smtClean="0">
                <a:solidFill>
                  <a:srgbClr val="000000"/>
                </a:solidFill>
                <a:latin typeface="Lucida Console" pitchFamily="49" charset="0"/>
              </a:rPr>
              <a:t>await</a:t>
            </a:r>
            <a:r>
              <a:rPr lang="en-US" altLang="en-US" sz="2000" smtClean="0">
                <a:solidFill>
                  <a:srgbClr val="000000"/>
                </a:solidFill>
                <a:latin typeface="Times New Roman" pitchFamily="18" charset="0"/>
              </a:rPr>
              <a:t> on this </a:t>
            </a:r>
            <a:r>
              <a:rPr lang="en-US" altLang="en-US" sz="2000" smtClean="0">
                <a:solidFill>
                  <a:srgbClr val="000000"/>
                </a:solidFill>
                <a:latin typeface="Lucida Console" pitchFamily="49" charset="0"/>
              </a:rPr>
              <a:t>Condition</a:t>
            </a:r>
            <a:r>
              <a:rPr lang="en-US" altLang="en-US" sz="2000" smtClean="0">
                <a:solidFill>
                  <a:srgbClr val="000000"/>
                </a:solidFill>
                <a:latin typeface="Times New Roman" pitchFamily="18" charset="0"/>
              </a:rPr>
              <a:t>.</a:t>
            </a:r>
          </a:p>
          <a:p>
            <a:pPr lvl="1" eaLnBrk="1" hangingPunct="1">
              <a:lnSpc>
                <a:spcPct val="80000"/>
              </a:lnSpc>
            </a:pPr>
            <a:r>
              <a:rPr lang="en-US" altLang="en-US" sz="2000" smtClean="0">
                <a:solidFill>
                  <a:srgbClr val="000000"/>
                </a:solidFill>
                <a:latin typeface="Times New Roman" pitchFamily="18" charset="0"/>
              </a:rPr>
              <a:t>When the </a:t>
            </a:r>
            <a:r>
              <a:rPr lang="en-US" altLang="en-US" sz="2000" smtClean="0">
                <a:solidFill>
                  <a:srgbClr val="000000"/>
                </a:solidFill>
                <a:latin typeface="Lucida Console" pitchFamily="49" charset="0"/>
              </a:rPr>
              <a:t>Producer</a:t>
            </a:r>
            <a:r>
              <a:rPr lang="en-US" altLang="en-US" sz="2000" smtClean="0">
                <a:solidFill>
                  <a:srgbClr val="000000"/>
                </a:solidFill>
                <a:latin typeface="Times New Roman" pitchFamily="18" charset="0"/>
              </a:rPr>
              <a:t> writes to the empty buffer, it calls method </a:t>
            </a:r>
            <a:r>
              <a:rPr lang="en-US" altLang="en-US" sz="2000" smtClean="0">
                <a:solidFill>
                  <a:srgbClr val="000000"/>
                </a:solidFill>
                <a:latin typeface="Lucida Console" pitchFamily="49" charset="0"/>
              </a:rPr>
              <a:t>signal</a:t>
            </a:r>
            <a:r>
              <a:rPr lang="en-US" altLang="en-US" sz="2000" smtClean="0">
                <a:solidFill>
                  <a:srgbClr val="000000"/>
                </a:solidFill>
                <a:latin typeface="Times New Roman" pitchFamily="18" charset="0"/>
              </a:rPr>
              <a:t> on this </a:t>
            </a:r>
            <a:r>
              <a:rPr lang="en-US" altLang="en-US" sz="2000" smtClean="0">
                <a:solidFill>
                  <a:srgbClr val="000000"/>
                </a:solidFill>
                <a:latin typeface="Lucida Console" pitchFamily="49" charset="0"/>
              </a:rPr>
              <a:t>Condition</a:t>
            </a:r>
            <a:r>
              <a:rPr lang="en-US" altLang="en-US" sz="20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23.2.2  </a:t>
            </a:r>
            <a:r>
              <a:rPr lang="en-US" i="1" dirty="0" smtClean="0">
                <a:solidFill>
                  <a:srgbClr val="24B5A1"/>
                </a:solidFill>
                <a:latin typeface="Arial"/>
              </a:rPr>
              <a:t>Waiting </a:t>
            </a:r>
            <a:r>
              <a:rPr lang="en-US" dirty="0" smtClean="0">
                <a:solidFill>
                  <a:srgbClr val="24B5A1"/>
                </a:solidFill>
                <a:latin typeface="Arial"/>
              </a:rPr>
              <a:t>State</a:t>
            </a:r>
            <a:endParaRPr lang="en-US" dirty="0" smtClean="0">
              <a:solidFill>
                <a:srgbClr val="3380E6"/>
              </a:solidFill>
              <a:latin typeface="Arial"/>
            </a:endParaRPr>
          </a:p>
        </p:txBody>
      </p:sp>
      <p:sp>
        <p:nvSpPr>
          <p:cNvPr id="29699"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 </a:t>
            </a:r>
            <a:r>
              <a:rPr lang="en-US" altLang="en-US" i="1" smtClean="0">
                <a:solidFill>
                  <a:srgbClr val="000000"/>
                </a:solidFill>
                <a:latin typeface="Times New Roman" pitchFamily="18" charset="0"/>
              </a:rPr>
              <a:t>runnable </a:t>
            </a:r>
            <a:r>
              <a:rPr lang="en-US" altLang="en-US" smtClean="0">
                <a:solidFill>
                  <a:srgbClr val="000000"/>
                </a:solidFill>
                <a:latin typeface="Times New Roman" pitchFamily="18" charset="0"/>
              </a:rPr>
              <a:t>thread can transition to the </a:t>
            </a:r>
            <a:r>
              <a:rPr lang="en-US" altLang="en-US" i="1" smtClean="0">
                <a:solidFill>
                  <a:srgbClr val="0000FF"/>
                </a:solidFill>
                <a:latin typeface="Times New Roman" pitchFamily="18" charset="0"/>
              </a:rPr>
              <a:t>waiting</a:t>
            </a:r>
            <a:r>
              <a:rPr lang="en-US" altLang="en-US" i="1" smtClean="0">
                <a:solidFill>
                  <a:srgbClr val="000000"/>
                </a:solidFill>
                <a:latin typeface="Times New Roman" pitchFamily="18" charset="0"/>
              </a:rPr>
              <a:t> </a:t>
            </a:r>
            <a:r>
              <a:rPr lang="en-US" altLang="en-US" smtClean="0">
                <a:solidFill>
                  <a:srgbClr val="000000"/>
                </a:solidFill>
                <a:latin typeface="Times New Roman" pitchFamily="18" charset="0"/>
              </a:rPr>
              <a:t>state while it waits for another thread to perform a task.</a:t>
            </a:r>
          </a:p>
          <a:p>
            <a:pPr lvl="1" eaLnBrk="1" hangingPunct="1"/>
            <a:r>
              <a:rPr lang="en-US" altLang="en-US" smtClean="0">
                <a:solidFill>
                  <a:srgbClr val="000000"/>
                </a:solidFill>
                <a:latin typeface="Times New Roman" pitchFamily="18" charset="0"/>
              </a:rPr>
              <a:t>Transitions back to the runnable state only when another thread notifies it to continue executing.</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12</a:t>
            </a:fld>
            <a:endParaRPr lang="en-US"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1" descr="jhtp_23_Multithreading_Page_07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1" descr="jhtp_23_Multithreading_Page_08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121</a:t>
            </a:fld>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1" descr="jhtp_23_Multithreading_Page_08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1" descr="jhtp_23_Multithreading_Page_08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123</a:t>
            </a:fld>
            <a:endParaRPr lang="en-US"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274" name="Picture 1" descr="jhtp_23_Multithreading_Page_08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1" descr="jhtp_23_Multithreading_Page_08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1" descr="jhtp_23_Multithreading_Page_08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126</a:t>
            </a:fld>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1" descr="jhtp_23_Multithreading_Page_08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1" descr="jhtp_23_Multithreading_Page_08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1" descr="jhtp_23_Multithreading_Page_08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23.2.3  </a:t>
            </a:r>
            <a:r>
              <a:rPr lang="en-US" i="1" dirty="0" smtClean="0">
                <a:solidFill>
                  <a:srgbClr val="24B5A1"/>
                </a:solidFill>
                <a:latin typeface="Arial"/>
              </a:rPr>
              <a:t>Timed Waiting </a:t>
            </a:r>
            <a:r>
              <a:rPr lang="en-US" dirty="0">
                <a:solidFill>
                  <a:srgbClr val="24B5A1"/>
                </a:solidFill>
                <a:latin typeface="Arial"/>
              </a:rPr>
              <a:t>State</a:t>
            </a:r>
            <a:endParaRPr lang="en-US" dirty="0" smtClean="0">
              <a:solidFill>
                <a:srgbClr val="3380E6"/>
              </a:solidFill>
              <a:latin typeface="Arial"/>
            </a:endParaRPr>
          </a:p>
        </p:txBody>
      </p:sp>
      <p:sp>
        <p:nvSpPr>
          <p:cNvPr id="31747"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Times New Roman" pitchFamily="18" charset="0"/>
              </a:rPr>
              <a:t>A </a:t>
            </a:r>
            <a:r>
              <a:rPr lang="en-US" altLang="en-US" sz="2800" i="1" smtClean="0">
                <a:solidFill>
                  <a:srgbClr val="000000"/>
                </a:solidFill>
                <a:latin typeface="Times New Roman" pitchFamily="18" charset="0"/>
              </a:rPr>
              <a:t>runnable </a:t>
            </a:r>
            <a:r>
              <a:rPr lang="en-US" altLang="en-US" sz="2800" smtClean="0">
                <a:solidFill>
                  <a:srgbClr val="000000"/>
                </a:solidFill>
                <a:latin typeface="Times New Roman" pitchFamily="18" charset="0"/>
              </a:rPr>
              <a:t>thread can enter the </a:t>
            </a:r>
            <a:r>
              <a:rPr lang="en-US" altLang="en-US" sz="2800" i="1" smtClean="0">
                <a:solidFill>
                  <a:srgbClr val="0000FF"/>
                </a:solidFill>
                <a:latin typeface="Times New Roman" pitchFamily="18" charset="0"/>
              </a:rPr>
              <a:t>timed waiting</a:t>
            </a:r>
            <a:r>
              <a:rPr lang="en-US" altLang="en-US" sz="2800" i="1" smtClean="0">
                <a:solidFill>
                  <a:srgbClr val="000000"/>
                </a:solidFill>
                <a:latin typeface="Times New Roman" pitchFamily="18" charset="0"/>
              </a:rPr>
              <a:t> </a:t>
            </a:r>
            <a:r>
              <a:rPr lang="en-US" altLang="en-US" sz="2800" smtClean="0">
                <a:solidFill>
                  <a:srgbClr val="000000"/>
                </a:solidFill>
                <a:latin typeface="Times New Roman" pitchFamily="18" charset="0"/>
              </a:rPr>
              <a:t>state for a specified interval of time.</a:t>
            </a:r>
          </a:p>
          <a:p>
            <a:pPr lvl="1" eaLnBrk="1" hangingPunct="1">
              <a:lnSpc>
                <a:spcPct val="80000"/>
              </a:lnSpc>
            </a:pPr>
            <a:r>
              <a:rPr lang="en-US" altLang="en-US" sz="2800" smtClean="0">
                <a:solidFill>
                  <a:srgbClr val="000000"/>
                </a:solidFill>
                <a:latin typeface="Times New Roman" pitchFamily="18" charset="0"/>
              </a:rPr>
              <a:t>Transitions back to the </a:t>
            </a:r>
            <a:r>
              <a:rPr lang="en-US" altLang="en-US" sz="2800" i="1" smtClean="0">
                <a:solidFill>
                  <a:srgbClr val="000000"/>
                </a:solidFill>
                <a:latin typeface="Times New Roman" pitchFamily="18" charset="0"/>
              </a:rPr>
              <a:t>runnable </a:t>
            </a:r>
            <a:r>
              <a:rPr lang="en-US" altLang="en-US" sz="2800" smtClean="0">
                <a:solidFill>
                  <a:srgbClr val="000000"/>
                </a:solidFill>
                <a:latin typeface="Times New Roman" pitchFamily="18" charset="0"/>
              </a:rPr>
              <a:t>state when that time interval expires or when the event it’s waiting for occurs.</a:t>
            </a:r>
          </a:p>
          <a:p>
            <a:pPr lvl="1" eaLnBrk="1" hangingPunct="1">
              <a:lnSpc>
                <a:spcPct val="80000"/>
              </a:lnSpc>
            </a:pPr>
            <a:r>
              <a:rPr lang="en-US" altLang="en-US" sz="2800" smtClean="0">
                <a:solidFill>
                  <a:srgbClr val="000000"/>
                </a:solidFill>
                <a:latin typeface="Times New Roman" pitchFamily="18" charset="0"/>
              </a:rPr>
              <a:t>Cannot use a processor, even if one is available.</a:t>
            </a:r>
          </a:p>
          <a:p>
            <a:pPr eaLnBrk="1" hangingPunct="1">
              <a:lnSpc>
                <a:spcPct val="80000"/>
              </a:lnSpc>
            </a:pPr>
            <a:r>
              <a:rPr lang="en-US" altLang="en-US" sz="2800" smtClean="0">
                <a:solidFill>
                  <a:srgbClr val="000000"/>
                </a:solidFill>
                <a:latin typeface="Times New Roman" pitchFamily="18" charset="0"/>
              </a:rPr>
              <a:t>A </a:t>
            </a:r>
            <a:r>
              <a:rPr lang="en-US" altLang="en-US" sz="2800" smtClean="0">
                <a:solidFill>
                  <a:srgbClr val="0000FF"/>
                </a:solidFill>
                <a:latin typeface="Times New Roman" pitchFamily="18" charset="0"/>
              </a:rPr>
              <a:t>sleeping thread</a:t>
            </a:r>
            <a:r>
              <a:rPr lang="en-US" altLang="en-US" sz="2800" smtClean="0">
                <a:solidFill>
                  <a:srgbClr val="000000"/>
                </a:solidFill>
                <a:latin typeface="Times New Roman" pitchFamily="18" charset="0"/>
              </a:rPr>
              <a:t> remains in the </a:t>
            </a:r>
            <a:r>
              <a:rPr lang="en-US" altLang="en-US" sz="2800" i="1" smtClean="0">
                <a:solidFill>
                  <a:srgbClr val="000000"/>
                </a:solidFill>
                <a:latin typeface="Times New Roman" pitchFamily="18" charset="0"/>
              </a:rPr>
              <a:t>timed waiting </a:t>
            </a:r>
            <a:r>
              <a:rPr lang="en-US" altLang="en-US" sz="2800" smtClean="0">
                <a:solidFill>
                  <a:srgbClr val="000000"/>
                </a:solidFill>
                <a:latin typeface="Times New Roman" pitchFamily="18" charset="0"/>
              </a:rPr>
              <a:t>state for a designated period of time (called a </a:t>
            </a:r>
            <a:r>
              <a:rPr lang="en-US" altLang="en-US" sz="2800" smtClean="0">
                <a:solidFill>
                  <a:srgbClr val="0000FF"/>
                </a:solidFill>
                <a:latin typeface="Times New Roman" pitchFamily="18" charset="0"/>
              </a:rPr>
              <a:t>sleep interval</a:t>
            </a:r>
            <a:r>
              <a:rPr lang="en-US" altLang="en-US" sz="2800" smtClean="0">
                <a:solidFill>
                  <a:srgbClr val="000000"/>
                </a:solidFill>
                <a:latin typeface="Times New Roman" pitchFamily="18" charset="0"/>
              </a:rPr>
              <a:t>), after which it returns to the </a:t>
            </a:r>
            <a:r>
              <a:rPr lang="en-US" altLang="en-US" sz="2800" i="1" smtClean="0">
                <a:solidFill>
                  <a:srgbClr val="000000"/>
                </a:solidFill>
                <a:latin typeface="Times New Roman" pitchFamily="18" charset="0"/>
              </a:rPr>
              <a:t>runnable </a:t>
            </a:r>
            <a:r>
              <a:rPr lang="en-US" altLang="en-US" sz="2800" smtClean="0">
                <a:solidFill>
                  <a:srgbClr val="000000"/>
                </a:solidFill>
                <a:latin typeface="Times New Roman" pitchFamily="18" charset="0"/>
              </a:rPr>
              <a:t>state.</a:t>
            </a:r>
          </a:p>
          <a:p>
            <a:pPr eaLnBrk="1" hangingPunct="1">
              <a:lnSpc>
                <a:spcPct val="80000"/>
              </a:lnSpc>
            </a:pPr>
            <a:endParaRPr lang="en-US" altLang="en-US" sz="23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13</a:t>
            </a:fld>
            <a:endParaRPr lang="en-US"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1" descr="jhtp_23_Multithreading_Page_08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130</a:t>
            </a:fld>
            <a:endParaRPr lang="en-US"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1" descr="jhtp_23_Multithreading_Page_09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0000"/>
                </a:solidFill>
                <a:latin typeface="Arial"/>
              </a:rPr>
              <a:t>23.10  Concurrent Collections</a:t>
            </a:r>
          </a:p>
        </p:txBody>
      </p:sp>
      <p:sp>
        <p:nvSpPr>
          <p:cNvPr id="190467"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itchFamily="18" charset="0"/>
              </a:rPr>
              <a:t>The </a:t>
            </a:r>
            <a:r>
              <a:rPr lang="en-US" altLang="en-US" sz="2400" smtClean="0">
                <a:solidFill>
                  <a:srgbClr val="000000"/>
                </a:solidFill>
                <a:latin typeface="Times New Roman" pitchFamily="18" charset="0"/>
              </a:rPr>
              <a:t>collections from the </a:t>
            </a:r>
            <a:r>
              <a:rPr lang="en-US" altLang="en-US" sz="2400" smtClean="0">
                <a:solidFill>
                  <a:srgbClr val="000000"/>
                </a:solidFill>
                <a:latin typeface="Lucida Console" pitchFamily="49" charset="0"/>
              </a:rPr>
              <a:t>java.util.concurrent</a:t>
            </a:r>
            <a:r>
              <a:rPr lang="en-US" altLang="en-US" sz="2400" smtClean="0">
                <a:solidFill>
                  <a:srgbClr val="000000"/>
                </a:solidFill>
                <a:latin typeface="Times New Roman" pitchFamily="18" charset="0"/>
              </a:rPr>
              <a:t> package are specifically designed and optimized for sharing collections among multiple threads.</a:t>
            </a:r>
          </a:p>
          <a:p>
            <a:pPr eaLnBrk="1" hangingPunct="1">
              <a:lnSpc>
                <a:spcPct val="90000"/>
              </a:lnSpc>
            </a:pPr>
            <a:r>
              <a:rPr lang="en-US" altLang="en-US" sz="2400" smtClean="0">
                <a:solidFill>
                  <a:srgbClr val="000000"/>
                </a:solidFill>
                <a:latin typeface="Times New Roman" pitchFamily="18" charset="0"/>
              </a:rPr>
              <a:t>Fig. 23.22 lists the many concurrent collections in package </a:t>
            </a:r>
            <a:r>
              <a:rPr lang="en-US" altLang="en-US" sz="2400" smtClean="0">
                <a:solidFill>
                  <a:srgbClr val="000000"/>
                </a:solidFill>
                <a:latin typeface="Lucida Console" pitchFamily="49" charset="0"/>
              </a:rPr>
              <a:t>java.util.concurrent</a:t>
            </a:r>
            <a:r>
              <a:rPr lang="en-US" altLang="en-US" sz="2400" smtClean="0">
                <a:solidFill>
                  <a:srgbClr val="000000"/>
                </a:solidFill>
                <a:latin typeface="Times New Roman" pitchFamily="18" charset="0"/>
              </a:rPr>
              <a:t> . </a:t>
            </a:r>
          </a:p>
          <a:p>
            <a:pPr eaLnBrk="1" hangingPunct="1">
              <a:lnSpc>
                <a:spcPct val="90000"/>
              </a:lnSpc>
            </a:pPr>
            <a:r>
              <a:rPr lang="en-US" altLang="en-US" sz="2400" smtClean="0">
                <a:solidFill>
                  <a:srgbClr val="000000"/>
                </a:solidFill>
                <a:latin typeface="Times New Roman" pitchFamily="18" charset="0"/>
              </a:rPr>
              <a:t>For more Java SE 7 information, visit </a:t>
            </a:r>
          </a:p>
          <a:p>
            <a:pPr eaLnBrk="1" hangingPunct="1">
              <a:lnSpc>
                <a:spcPct val="90000"/>
              </a:lnSpc>
              <a:buFont typeface="Wingdings 3" pitchFamily="18" charset="2"/>
              <a:buNone/>
            </a:pPr>
            <a:r>
              <a:rPr lang="en-US" altLang="en-US" sz="2000" smtClean="0">
                <a:solidFill>
                  <a:srgbClr val="FF9900"/>
                </a:solidFill>
                <a:latin typeface="Lucida Console" pitchFamily="49" charset="0"/>
              </a:rPr>
              <a:t>	http://docs.oracle.com/javase/7/docs/api/java/</a:t>
            </a:r>
            <a:br>
              <a:rPr lang="en-US" altLang="en-US" sz="2000" smtClean="0">
                <a:solidFill>
                  <a:srgbClr val="FF9900"/>
                </a:solidFill>
                <a:latin typeface="Lucida Console" pitchFamily="49" charset="0"/>
              </a:rPr>
            </a:br>
            <a:r>
              <a:rPr lang="en-US" altLang="en-US" sz="2000" smtClean="0">
                <a:solidFill>
                  <a:srgbClr val="FF9900"/>
                </a:solidFill>
                <a:latin typeface="Lucida Console" pitchFamily="49" charset="0"/>
              </a:rPr>
              <a:t>util/concurrent/package-summary.html</a:t>
            </a:r>
          </a:p>
          <a:p>
            <a:pPr eaLnBrk="1" hangingPunct="1">
              <a:lnSpc>
                <a:spcPct val="90000"/>
              </a:lnSpc>
            </a:pPr>
            <a:r>
              <a:rPr lang="en-US" altLang="en-US" sz="2400" smtClean="0">
                <a:solidFill>
                  <a:srgbClr val="000000"/>
                </a:solidFill>
                <a:latin typeface="Times New Roman" pitchFamily="18" charset="0"/>
              </a:rPr>
              <a:t>For Java SE 8 information, visit</a:t>
            </a:r>
          </a:p>
          <a:p>
            <a:pPr eaLnBrk="1" hangingPunct="1">
              <a:lnSpc>
                <a:spcPct val="90000"/>
              </a:lnSpc>
              <a:buFont typeface="Wingdings 3" pitchFamily="18" charset="2"/>
              <a:buNone/>
            </a:pPr>
            <a:r>
              <a:rPr lang="en-US" altLang="en-US" sz="2000" smtClean="0">
                <a:solidFill>
                  <a:srgbClr val="FF9900"/>
                </a:solidFill>
                <a:latin typeface="Lucida Console" pitchFamily="49" charset="0"/>
              </a:rPr>
              <a:t>	http://download.java.net/jdk8/docs/api/java/util/</a:t>
            </a:r>
            <a:br>
              <a:rPr lang="en-US" altLang="en-US" sz="2000" smtClean="0">
                <a:solidFill>
                  <a:srgbClr val="FF9900"/>
                </a:solidFill>
                <a:latin typeface="Lucida Console" pitchFamily="49" charset="0"/>
              </a:rPr>
            </a:br>
            <a:r>
              <a:rPr lang="en-US" altLang="en-US" sz="2000" smtClean="0">
                <a:solidFill>
                  <a:srgbClr val="FF9900"/>
                </a:solidFill>
                <a:latin typeface="Lucida Console" pitchFamily="49" charset="0"/>
              </a:rPr>
              <a:t>concurrent/package-summary.html</a:t>
            </a:r>
          </a:p>
          <a:p>
            <a:pPr eaLnBrk="1" hangingPunct="1">
              <a:lnSpc>
                <a:spcPct val="90000"/>
              </a:lnSpc>
              <a:buFont typeface="Wingdings 3" pitchFamily="18" charset="2"/>
              <a:buNone/>
            </a:pPr>
            <a:endParaRPr lang="en-US" altLang="en-US" sz="24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132</a:t>
            </a:fld>
            <a:endParaRPr lang="en-US"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2514" name="Picture 1" descr="jhtp_23_Multithreading_Page_09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133</a:t>
            </a:fld>
            <a:endParaRPr lang="en-US"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38" name="Picture 1" descr="jhtp_23_Multithreading_Page_09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134</a:t>
            </a:fld>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23.11  Multithreading with GUI: </a:t>
            </a:r>
            <a:r>
              <a:rPr lang="en-US" dirty="0" err="1" smtClean="0">
                <a:solidFill>
                  <a:srgbClr val="FF0000"/>
                </a:solidFill>
                <a:latin typeface="Lucida Console" panose="020B0609040504020204" pitchFamily="49" charset="0"/>
              </a:rPr>
              <a:t>SwingWorker</a:t>
            </a:r>
            <a:endParaRPr lang="en-US" dirty="0" smtClean="0">
              <a:solidFill>
                <a:srgbClr val="FF0000"/>
              </a:solidFill>
              <a:latin typeface="Lucida Console" panose="020B0609040504020204" pitchFamily="49" charset="0"/>
            </a:endParaRPr>
          </a:p>
        </p:txBody>
      </p:sp>
      <p:sp>
        <p:nvSpPr>
          <p:cNvPr id="194563"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itchFamily="18" charset="0"/>
              </a:rPr>
              <a:t>All Swing applications have a single thread, called the </a:t>
            </a:r>
            <a:r>
              <a:rPr lang="en-US" altLang="en-US" smtClean="0">
                <a:solidFill>
                  <a:srgbClr val="0000FF"/>
                </a:solidFill>
                <a:latin typeface="Times New Roman" pitchFamily="18" charset="0"/>
              </a:rPr>
              <a:t>event dispatch thread</a:t>
            </a:r>
            <a:r>
              <a:rPr lang="en-US" altLang="en-US" smtClean="0">
                <a:solidFill>
                  <a:srgbClr val="000000"/>
                </a:solidFill>
                <a:latin typeface="Times New Roman" pitchFamily="18" charset="0"/>
              </a:rPr>
              <a:t>, to handle interactions with the application’s GUI components.</a:t>
            </a:r>
          </a:p>
          <a:p>
            <a:pPr eaLnBrk="1" hangingPunct="1">
              <a:lnSpc>
                <a:spcPct val="90000"/>
              </a:lnSpc>
            </a:pPr>
            <a:r>
              <a:rPr lang="en-US" altLang="en-US" smtClean="0">
                <a:solidFill>
                  <a:srgbClr val="000000"/>
                </a:solidFill>
                <a:latin typeface="Times New Roman" pitchFamily="18" charset="0"/>
              </a:rPr>
              <a:t>All tasks that require interaction with an application’s GUI are placed in an event queue and are executed sequentially by the event dispatch thread. </a:t>
            </a:r>
          </a:p>
          <a:p>
            <a:pPr eaLnBrk="1" hangingPunct="1">
              <a:lnSpc>
                <a:spcPct val="90000"/>
              </a:lnSpc>
            </a:pPr>
            <a:r>
              <a:rPr lang="en-US" altLang="en-US" smtClean="0">
                <a:solidFill>
                  <a:srgbClr val="000000"/>
                </a:solidFill>
                <a:latin typeface="Times New Roman" pitchFamily="18" charset="0"/>
              </a:rPr>
              <a:t>Swing GUI components are not thread safe.</a:t>
            </a:r>
          </a:p>
          <a:p>
            <a:pPr eaLnBrk="1" hangingPunct="1">
              <a:lnSpc>
                <a:spcPct val="90000"/>
              </a:lnSpc>
            </a:pPr>
            <a:r>
              <a:rPr lang="en-US" altLang="en-US" smtClean="0">
                <a:solidFill>
                  <a:srgbClr val="000000"/>
                </a:solidFill>
                <a:latin typeface="Times New Roman" pitchFamily="18" charset="0"/>
              </a:rPr>
              <a:t>Thread safety in GUI applications is achieved by </a:t>
            </a:r>
            <a:r>
              <a:rPr lang="en-US" altLang="en-US" i="1" smtClean="0">
                <a:solidFill>
                  <a:srgbClr val="000000"/>
                </a:solidFill>
                <a:latin typeface="Times New Roman" pitchFamily="18" charset="0"/>
              </a:rPr>
              <a:t>ensuring that Swing components are accessed from only the event dispatch thread</a:t>
            </a:r>
            <a:r>
              <a:rPr lang="en-US" altLang="en-US" smtClean="0">
                <a:solidFill>
                  <a:srgbClr val="000000"/>
                </a:solidFill>
                <a:latin typeface="Times New Roman" pitchFamily="18" charset="0"/>
              </a:rPr>
              <a:t>.</a:t>
            </a:r>
          </a:p>
          <a:p>
            <a:pPr lvl="1" eaLnBrk="1" hangingPunct="1">
              <a:lnSpc>
                <a:spcPct val="90000"/>
              </a:lnSpc>
            </a:pPr>
            <a:r>
              <a:rPr lang="en-US" altLang="en-US" smtClean="0">
                <a:solidFill>
                  <a:srgbClr val="000000"/>
                </a:solidFill>
                <a:latin typeface="Times New Roman" pitchFamily="18" charset="0"/>
              </a:rPr>
              <a:t>Called </a:t>
            </a:r>
            <a:r>
              <a:rPr lang="en-US" altLang="en-US" smtClean="0">
                <a:solidFill>
                  <a:srgbClr val="0000FF"/>
                </a:solidFill>
                <a:latin typeface="Times New Roman" pitchFamily="18" charset="0"/>
              </a:rPr>
              <a:t>thread confinement</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135</a:t>
            </a:fld>
            <a:endParaRPr lang="en-US"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23.11  </a:t>
            </a:r>
            <a:r>
              <a:rPr lang="en-US" dirty="0">
                <a:solidFill>
                  <a:srgbClr val="3380E6"/>
                </a:solidFill>
                <a:latin typeface="Arial"/>
              </a:rPr>
              <a:t>Multithreading with GUI: </a:t>
            </a:r>
            <a:r>
              <a:rPr lang="en-US" dirty="0" err="1">
                <a:solidFill>
                  <a:srgbClr val="3380E6"/>
                </a:solidFill>
                <a:latin typeface="Lucida Console" panose="020B0609040504020204" pitchFamily="49" charset="0"/>
              </a:rPr>
              <a:t>SwingWorker</a:t>
            </a:r>
            <a:r>
              <a:rPr lang="en-US" dirty="0" smtClean="0">
                <a:solidFill>
                  <a:srgbClr val="3380E6"/>
                </a:solidFill>
                <a:latin typeface="Arial"/>
              </a:rPr>
              <a:t> (cont.)</a:t>
            </a:r>
          </a:p>
        </p:txBody>
      </p:sp>
      <p:sp>
        <p:nvSpPr>
          <p:cNvPr id="19661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Class </a:t>
            </a:r>
            <a:r>
              <a:rPr lang="en-US" altLang="en-US" smtClean="0">
                <a:solidFill>
                  <a:srgbClr val="0000FF"/>
                </a:solidFill>
                <a:latin typeface="LucidaSansTypewriter" pitchFamily="49" charset="0"/>
              </a:rPr>
              <a:t>SwingWorker</a:t>
            </a:r>
            <a:r>
              <a:rPr lang="en-US" altLang="en-US" smtClean="0">
                <a:solidFill>
                  <a:srgbClr val="000000"/>
                </a:solidFill>
                <a:latin typeface="Times New Roman" pitchFamily="18" charset="0"/>
              </a:rPr>
              <a:t> (in package </a:t>
            </a:r>
            <a:r>
              <a:rPr lang="en-US" altLang="en-US" smtClean="0">
                <a:solidFill>
                  <a:srgbClr val="000000"/>
                </a:solidFill>
                <a:latin typeface="Lucida Console" pitchFamily="49" charset="0"/>
              </a:rPr>
              <a:t>javax.swing</a:t>
            </a:r>
            <a:r>
              <a:rPr lang="en-US" altLang="en-US" smtClean="0">
                <a:solidFill>
                  <a:srgbClr val="000000"/>
                </a:solidFill>
                <a:latin typeface="Times New Roman" pitchFamily="18" charset="0"/>
              </a:rPr>
              <a:t>) enables you to perform an asynchronous task in a worker thread (such as a long-running computations) then update Swing components from the event dispatch thread based on the task’s results.</a:t>
            </a:r>
          </a:p>
          <a:p>
            <a:pPr lvl="1" eaLnBrk="1" hangingPunct="1"/>
            <a:r>
              <a:rPr lang="en-US" altLang="en-US" smtClean="0">
                <a:solidFill>
                  <a:srgbClr val="000000"/>
                </a:solidFill>
                <a:latin typeface="Lucida Console" pitchFamily="49" charset="0"/>
              </a:rPr>
              <a:t>I</a:t>
            </a:r>
            <a:r>
              <a:rPr lang="en-US" altLang="en-US" smtClean="0">
                <a:solidFill>
                  <a:srgbClr val="000000"/>
                </a:solidFill>
                <a:latin typeface="Times New Roman" pitchFamily="18" charset="0"/>
              </a:rPr>
              <a:t>mplements the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interface, meaning that a </a:t>
            </a:r>
            <a:r>
              <a:rPr lang="en-US" altLang="en-US" smtClean="0">
                <a:solidFill>
                  <a:srgbClr val="000000"/>
                </a:solidFill>
                <a:latin typeface="Lucida Console" pitchFamily="49" charset="0"/>
              </a:rPr>
              <a:t>SwingWorker</a:t>
            </a:r>
            <a:r>
              <a:rPr lang="en-US" altLang="en-US" smtClean="0">
                <a:solidFill>
                  <a:srgbClr val="000000"/>
                </a:solidFill>
                <a:latin typeface="Times New Roman" pitchFamily="18" charset="0"/>
              </a:rPr>
              <a:t> object can be scheduled to execute in a separate thread.</a:t>
            </a:r>
          </a:p>
          <a:p>
            <a:pPr eaLnBrk="1" hangingPunct="1"/>
            <a:r>
              <a:rPr lang="en-US" altLang="en-US" smtClean="0">
                <a:solidFill>
                  <a:srgbClr val="000000"/>
                </a:solidFill>
                <a:latin typeface="Times New Roman" pitchFamily="18" charset="0"/>
              </a:rPr>
              <a:t>Some common </a:t>
            </a:r>
            <a:r>
              <a:rPr lang="en-US" altLang="en-US" smtClean="0">
                <a:solidFill>
                  <a:srgbClr val="000000"/>
                </a:solidFill>
                <a:latin typeface="Lucida Console" pitchFamily="49" charset="0"/>
              </a:rPr>
              <a:t>SwingWorker</a:t>
            </a:r>
            <a:r>
              <a:rPr lang="en-US" altLang="en-US" smtClean="0">
                <a:solidFill>
                  <a:srgbClr val="000000"/>
                </a:solidFill>
                <a:latin typeface="Times New Roman" pitchFamily="18" charset="0"/>
              </a:rPr>
              <a:t> methods are described in Fig. 23.23.</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8" name="Picture 1" descr="jhtp_23_Multithreading_Page_09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137</a:t>
            </a:fld>
            <a:endParaRPr lang="en-US"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23.11.1 </a:t>
            </a:r>
            <a:r>
              <a:rPr lang="en-US" dirty="0" smtClean="0">
                <a:solidFill>
                  <a:srgbClr val="33B38C"/>
                </a:solidFill>
                <a:latin typeface="Goudy Sans Medium"/>
              </a:rPr>
              <a:t>Performing Computations in a Worker </a:t>
            </a:r>
            <a:r>
              <a:rPr lang="en-US" dirty="0">
                <a:solidFill>
                  <a:srgbClr val="33B38C"/>
                </a:solidFill>
                <a:latin typeface="Goudy Sans Medium"/>
              </a:rPr>
              <a:t>Thread: Fibonacci Numbers</a:t>
            </a:r>
            <a:endParaRPr lang="en-US" dirty="0" smtClean="0">
              <a:solidFill>
                <a:srgbClr val="33B38C"/>
              </a:solidFill>
              <a:latin typeface="Goudy Sans Medium"/>
            </a:endParaRPr>
          </a:p>
        </p:txBody>
      </p:sp>
      <p:sp>
        <p:nvSpPr>
          <p:cNvPr id="19968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Class </a:t>
            </a:r>
            <a:r>
              <a:rPr lang="en-US" altLang="en-US" smtClean="0">
                <a:solidFill>
                  <a:srgbClr val="000000"/>
                </a:solidFill>
                <a:latin typeface="Lucida Console" pitchFamily="49" charset="0"/>
              </a:rPr>
              <a:t>BackgroundCalculator</a:t>
            </a:r>
            <a:r>
              <a:rPr lang="en-US" altLang="en-US" smtClean="0">
                <a:solidFill>
                  <a:srgbClr val="000000"/>
                </a:solidFill>
                <a:latin typeface="Times New Roman" pitchFamily="18" charset="0"/>
              </a:rPr>
              <a:t> (Fig. 23.24) extends </a:t>
            </a:r>
            <a:r>
              <a:rPr lang="en-US" altLang="en-US" smtClean="0">
                <a:solidFill>
                  <a:srgbClr val="000000"/>
                </a:solidFill>
                <a:latin typeface="Lucida Console" pitchFamily="49" charset="0"/>
              </a:rPr>
              <a:t>SwingWorker</a:t>
            </a:r>
            <a:r>
              <a:rPr lang="en-US" altLang="en-US" smtClean="0">
                <a:solidFill>
                  <a:srgbClr val="000000"/>
                </a:solidFill>
                <a:latin typeface="Times New Roman" pitchFamily="18" charset="0"/>
              </a:rPr>
              <a:t> (line 8), overriding the methods </a:t>
            </a:r>
            <a:r>
              <a:rPr lang="en-US" altLang="en-US" smtClean="0">
                <a:solidFill>
                  <a:srgbClr val="000000"/>
                </a:solidFill>
                <a:latin typeface="Lucida Console" pitchFamily="49" charset="0"/>
              </a:rPr>
              <a:t>doInBackground</a:t>
            </a:r>
            <a:r>
              <a:rPr lang="en-US" altLang="en-US" smtClean="0">
                <a:solidFill>
                  <a:srgbClr val="000000"/>
                </a:solidFill>
                <a:latin typeface="Times New Roman" pitchFamily="18" charset="0"/>
              </a:rPr>
              <a:t> and </a:t>
            </a:r>
            <a:r>
              <a:rPr lang="en-US" altLang="en-US" smtClean="0">
                <a:solidFill>
                  <a:srgbClr val="000000"/>
                </a:solidFill>
                <a:latin typeface="Lucida Console" pitchFamily="49" charset="0"/>
              </a:rPr>
              <a:t>done</a:t>
            </a:r>
            <a:r>
              <a:rPr lang="en-US" altLang="en-US" smtClean="0">
                <a:solidFill>
                  <a:srgbClr val="000000"/>
                </a:solidFill>
                <a:latin typeface="Times New Roman" pitchFamily="18" charset="0"/>
              </a:rPr>
              <a:t>.</a:t>
            </a:r>
          </a:p>
          <a:p>
            <a:pPr eaLnBrk="1" hangingPunct="1"/>
            <a:r>
              <a:rPr lang="en-US" altLang="en-US" smtClean="0">
                <a:solidFill>
                  <a:srgbClr val="000000"/>
                </a:solidFill>
                <a:latin typeface="Times New Roman" pitchFamily="18" charset="0"/>
              </a:rPr>
              <a:t>Method </a:t>
            </a:r>
            <a:r>
              <a:rPr lang="en-US" altLang="en-US" smtClean="0">
                <a:solidFill>
                  <a:srgbClr val="000000"/>
                </a:solidFill>
                <a:latin typeface="Lucida Console" pitchFamily="49" charset="0"/>
              </a:rPr>
              <a:t>doInBackground</a:t>
            </a:r>
            <a:r>
              <a:rPr lang="en-US" altLang="en-US" smtClean="0">
                <a:solidFill>
                  <a:srgbClr val="000000"/>
                </a:solidFill>
                <a:latin typeface="Times New Roman" pitchFamily="18" charset="0"/>
              </a:rPr>
              <a:t> (lines 21–24) computes the </a:t>
            </a:r>
            <a:r>
              <a:rPr lang="en-US" altLang="en-US" i="1" smtClean="0">
                <a:solidFill>
                  <a:srgbClr val="000000"/>
                </a:solidFill>
                <a:latin typeface="Times New Roman" pitchFamily="18" charset="0"/>
              </a:rPr>
              <a:t>n</a:t>
            </a:r>
            <a:r>
              <a:rPr lang="en-US" altLang="en-US" smtClean="0">
                <a:solidFill>
                  <a:srgbClr val="000000"/>
                </a:solidFill>
                <a:latin typeface="Times New Roman" pitchFamily="18" charset="0"/>
              </a:rPr>
              <a:t>th</a:t>
            </a:r>
            <a:r>
              <a:rPr lang="en-US" altLang="en-US" baseline="30000" smtClean="0">
                <a:solidFill>
                  <a:srgbClr val="000000"/>
                </a:solidFill>
                <a:latin typeface="Times New Roman" pitchFamily="18" charset="0"/>
              </a:rPr>
              <a:t> </a:t>
            </a:r>
            <a:r>
              <a:rPr lang="en-US" altLang="en-US" smtClean="0">
                <a:solidFill>
                  <a:srgbClr val="000000"/>
                </a:solidFill>
                <a:latin typeface="Times New Roman" pitchFamily="18" charset="0"/>
              </a:rPr>
              <a:t>Fibonacci number in a worker thread and returns the result.</a:t>
            </a:r>
          </a:p>
          <a:p>
            <a:pPr eaLnBrk="1" hangingPunct="1"/>
            <a:r>
              <a:rPr lang="en-US" altLang="en-US" smtClean="0">
                <a:solidFill>
                  <a:srgbClr val="000000"/>
                </a:solidFill>
                <a:latin typeface="Times New Roman" pitchFamily="18" charset="0"/>
              </a:rPr>
              <a:t>Method </a:t>
            </a:r>
            <a:r>
              <a:rPr lang="en-US" altLang="en-US" smtClean="0">
                <a:solidFill>
                  <a:srgbClr val="000000"/>
                </a:solidFill>
                <a:latin typeface="Lucida Console" pitchFamily="49" charset="0"/>
              </a:rPr>
              <a:t>done</a:t>
            </a:r>
            <a:r>
              <a:rPr lang="en-US" altLang="en-US" smtClean="0">
                <a:solidFill>
                  <a:srgbClr val="000000"/>
                </a:solidFill>
                <a:latin typeface="Times New Roman" pitchFamily="18" charset="0"/>
              </a:rPr>
              <a:t> (lines 27–43) displays the result in a </a:t>
            </a:r>
            <a:r>
              <a:rPr lang="en-US" altLang="en-US" smtClean="0">
                <a:solidFill>
                  <a:srgbClr val="000000"/>
                </a:solidFill>
                <a:latin typeface="Lucida Console" pitchFamily="49" charset="0"/>
              </a:rPr>
              <a:t>JLabel</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138</a:t>
            </a:fld>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1" descr="jhtp_23_Multithreading_Page_09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139</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23.2.4  </a:t>
            </a:r>
            <a:r>
              <a:rPr lang="en-US" i="1" dirty="0" smtClean="0">
                <a:solidFill>
                  <a:srgbClr val="24B5A1"/>
                </a:solidFill>
                <a:latin typeface="Arial"/>
              </a:rPr>
              <a:t>Blocked </a:t>
            </a:r>
            <a:r>
              <a:rPr lang="en-US" dirty="0">
                <a:solidFill>
                  <a:srgbClr val="24B5A1"/>
                </a:solidFill>
                <a:latin typeface="Arial"/>
              </a:rPr>
              <a:t>State</a:t>
            </a:r>
            <a:endParaRPr lang="en-US" dirty="0" smtClean="0">
              <a:solidFill>
                <a:srgbClr val="3380E6"/>
              </a:solidFill>
              <a:latin typeface="Arial"/>
            </a:endParaRPr>
          </a:p>
        </p:txBody>
      </p:sp>
      <p:sp>
        <p:nvSpPr>
          <p:cNvPr id="33795"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Times New Roman" pitchFamily="18" charset="0"/>
              </a:rPr>
              <a:t>A </a:t>
            </a:r>
            <a:r>
              <a:rPr lang="en-US" altLang="en-US" sz="2800" i="1" smtClean="0">
                <a:solidFill>
                  <a:srgbClr val="000000"/>
                </a:solidFill>
                <a:latin typeface="Times New Roman" pitchFamily="18" charset="0"/>
              </a:rPr>
              <a:t>runnable </a:t>
            </a:r>
            <a:r>
              <a:rPr lang="en-US" altLang="en-US" sz="2800" smtClean="0">
                <a:solidFill>
                  <a:srgbClr val="000000"/>
                </a:solidFill>
                <a:latin typeface="Times New Roman" pitchFamily="18" charset="0"/>
              </a:rPr>
              <a:t>thread transitions to the </a:t>
            </a:r>
            <a:r>
              <a:rPr lang="en-US" altLang="en-US" sz="2800" i="1" smtClean="0">
                <a:solidFill>
                  <a:srgbClr val="0000FF"/>
                </a:solidFill>
                <a:latin typeface="Times New Roman" pitchFamily="18" charset="0"/>
              </a:rPr>
              <a:t>blocked</a:t>
            </a:r>
            <a:r>
              <a:rPr lang="en-US" altLang="en-US" sz="2800" i="1" smtClean="0">
                <a:solidFill>
                  <a:srgbClr val="000000"/>
                </a:solidFill>
                <a:latin typeface="Times New Roman" pitchFamily="18" charset="0"/>
              </a:rPr>
              <a:t> </a:t>
            </a:r>
            <a:r>
              <a:rPr lang="en-US" altLang="en-US" sz="2800" smtClean="0">
                <a:solidFill>
                  <a:srgbClr val="000000"/>
                </a:solidFill>
                <a:latin typeface="Times New Roman" pitchFamily="18" charset="0"/>
              </a:rPr>
              <a:t>state when it attempts to perform a task that cannot be completed immediately and it must temporarily wait until that task completes.</a:t>
            </a:r>
          </a:p>
          <a:p>
            <a:pPr eaLnBrk="1" hangingPunct="1">
              <a:lnSpc>
                <a:spcPct val="80000"/>
              </a:lnSpc>
            </a:pPr>
            <a:endParaRPr lang="en-US" altLang="en-US" sz="23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14</a:t>
            </a:fld>
            <a:endParaRPr lang="en-US"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1" descr="jhtp_23_Multithreading_Page_09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140</a:t>
            </a:fld>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78" name="Picture 1" descr="jhtp_23_Multithreading_Page_09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141</a:t>
            </a:fld>
            <a:endParaRPr lang="en-U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23.11.1 </a:t>
            </a:r>
            <a:r>
              <a:rPr lang="en-US" dirty="0" smtClean="0">
                <a:solidFill>
                  <a:srgbClr val="33B38C"/>
                </a:solidFill>
                <a:latin typeface="Goudy Sans Medium"/>
              </a:rPr>
              <a:t>Performing Computations in a Worker </a:t>
            </a:r>
            <a:r>
              <a:rPr lang="en-US" dirty="0">
                <a:solidFill>
                  <a:srgbClr val="33B38C"/>
                </a:solidFill>
                <a:latin typeface="Goudy Sans Medium"/>
              </a:rPr>
              <a:t>Thread: Fibonacci Numbers </a:t>
            </a:r>
            <a:r>
              <a:rPr lang="en-US" dirty="0" smtClean="0">
                <a:solidFill>
                  <a:srgbClr val="33B38C"/>
                </a:solidFill>
                <a:latin typeface="Goudy Sans Medium"/>
              </a:rPr>
              <a:t>(cont.)</a:t>
            </a:r>
          </a:p>
        </p:txBody>
      </p:sp>
      <p:sp>
        <p:nvSpPr>
          <p:cNvPr id="204803"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Lucida Console" pitchFamily="49" charset="0"/>
              </a:rPr>
              <a:t>SwingWorker</a:t>
            </a:r>
            <a:r>
              <a:rPr lang="en-US" altLang="en-US" sz="2300" smtClean="0">
                <a:solidFill>
                  <a:srgbClr val="000000"/>
                </a:solidFill>
                <a:latin typeface="Times New Roman" pitchFamily="18" charset="0"/>
              </a:rPr>
              <a:t> is a </a:t>
            </a:r>
            <a:r>
              <a:rPr lang="en-US" altLang="en-US" sz="2300" i="1" smtClean="0">
                <a:solidFill>
                  <a:srgbClr val="000000"/>
                </a:solidFill>
                <a:latin typeface="Times New Roman" pitchFamily="18" charset="0"/>
              </a:rPr>
              <a:t>generic class</a:t>
            </a:r>
            <a:r>
              <a:rPr lang="en-US" altLang="en-US" sz="2300" smtClean="0">
                <a:solidFill>
                  <a:srgbClr val="000000"/>
                </a:solidFill>
                <a:latin typeface="Times New Roman" pitchFamily="18" charset="0"/>
              </a:rPr>
              <a:t>.</a:t>
            </a:r>
          </a:p>
          <a:p>
            <a:pPr eaLnBrk="1" hangingPunct="1">
              <a:lnSpc>
                <a:spcPct val="80000"/>
              </a:lnSpc>
            </a:pPr>
            <a:r>
              <a:rPr lang="en-US" altLang="en-US" sz="2300" smtClean="0">
                <a:solidFill>
                  <a:srgbClr val="000000"/>
                </a:solidFill>
                <a:latin typeface="Times New Roman" pitchFamily="18" charset="0"/>
              </a:rPr>
              <a:t>The first type parameter indicates the type returned by the </a:t>
            </a:r>
            <a:r>
              <a:rPr lang="en-US" altLang="en-US" sz="2300" smtClean="0">
                <a:solidFill>
                  <a:srgbClr val="000000"/>
                </a:solidFill>
                <a:latin typeface="Lucida Console" pitchFamily="49" charset="0"/>
              </a:rPr>
              <a:t>doInBackground</a:t>
            </a:r>
            <a:r>
              <a:rPr lang="en-US" altLang="en-US" sz="2300" smtClean="0">
                <a:solidFill>
                  <a:srgbClr val="000000"/>
                </a:solidFill>
                <a:latin typeface="Times New Roman" pitchFamily="18" charset="0"/>
              </a:rPr>
              <a:t> method; the second indicates the type that is passed between the </a:t>
            </a:r>
            <a:r>
              <a:rPr lang="en-US" altLang="en-US" sz="2300" smtClean="0">
                <a:solidFill>
                  <a:srgbClr val="000000"/>
                </a:solidFill>
                <a:latin typeface="Lucida Console" pitchFamily="49" charset="0"/>
              </a:rPr>
              <a:t>publish</a:t>
            </a:r>
            <a:r>
              <a:rPr lang="en-US" altLang="en-US" sz="2300" smtClean="0">
                <a:solidFill>
                  <a:srgbClr val="000000"/>
                </a:solidFill>
                <a:latin typeface="Times New Roman" pitchFamily="18" charset="0"/>
              </a:rPr>
              <a:t> and </a:t>
            </a:r>
            <a:r>
              <a:rPr lang="en-US" altLang="en-US" sz="2300" smtClean="0">
                <a:solidFill>
                  <a:srgbClr val="000000"/>
                </a:solidFill>
                <a:latin typeface="Lucida Console" pitchFamily="49" charset="0"/>
              </a:rPr>
              <a:t>process</a:t>
            </a:r>
            <a:r>
              <a:rPr lang="en-US" altLang="en-US" sz="2300" smtClean="0">
                <a:solidFill>
                  <a:srgbClr val="000000"/>
                </a:solidFill>
                <a:latin typeface="Times New Roman" pitchFamily="18" charset="0"/>
              </a:rPr>
              <a:t> methods to handle intermediate results.</a:t>
            </a:r>
          </a:p>
          <a:p>
            <a:pPr lvl="1" eaLnBrk="1" hangingPunct="1">
              <a:lnSpc>
                <a:spcPct val="80000"/>
              </a:lnSpc>
            </a:pPr>
            <a:r>
              <a:rPr lang="en-US" altLang="en-US" sz="2000" smtClean="0">
                <a:solidFill>
                  <a:srgbClr val="000000"/>
                </a:solidFill>
                <a:latin typeface="Times New Roman" pitchFamily="18" charset="0"/>
              </a:rPr>
              <a:t>Since we do not use </a:t>
            </a:r>
            <a:r>
              <a:rPr lang="en-US" altLang="en-US" sz="2000" smtClean="0">
                <a:solidFill>
                  <a:srgbClr val="000000"/>
                </a:solidFill>
                <a:latin typeface="Lucida Console" pitchFamily="49" charset="0"/>
              </a:rPr>
              <a:t>publish</a:t>
            </a:r>
            <a:r>
              <a:rPr lang="en-US" altLang="en-US" sz="2000" smtClean="0">
                <a:solidFill>
                  <a:srgbClr val="000000"/>
                </a:solidFill>
                <a:latin typeface="Times New Roman" pitchFamily="18" charset="0"/>
              </a:rPr>
              <a:t> and </a:t>
            </a:r>
            <a:r>
              <a:rPr lang="en-US" altLang="en-US" sz="2000" smtClean="0">
                <a:solidFill>
                  <a:srgbClr val="000000"/>
                </a:solidFill>
                <a:latin typeface="Lucida Console" pitchFamily="49" charset="0"/>
              </a:rPr>
              <a:t>process</a:t>
            </a:r>
            <a:r>
              <a:rPr lang="en-US" altLang="en-US" sz="2000" smtClean="0">
                <a:solidFill>
                  <a:srgbClr val="000000"/>
                </a:solidFill>
                <a:latin typeface="Times New Roman" pitchFamily="18" charset="0"/>
              </a:rPr>
              <a:t> in this example, we simply use </a:t>
            </a:r>
            <a:r>
              <a:rPr lang="en-US" altLang="en-US" sz="2000" smtClean="0">
                <a:solidFill>
                  <a:srgbClr val="000000"/>
                </a:solidFill>
                <a:latin typeface="Lucida Console" pitchFamily="49" charset="0"/>
              </a:rPr>
              <a:t>Object</a:t>
            </a:r>
            <a:r>
              <a:rPr lang="en-US" altLang="en-US" sz="2000" smtClean="0">
                <a:solidFill>
                  <a:srgbClr val="000000"/>
                </a:solidFill>
                <a:latin typeface="Times New Roman" pitchFamily="18" charset="0"/>
              </a:rPr>
              <a:t> as the second type parameter.</a:t>
            </a:r>
          </a:p>
          <a:p>
            <a:pPr eaLnBrk="1" hangingPunct="1">
              <a:lnSpc>
                <a:spcPct val="80000"/>
              </a:lnSpc>
            </a:pPr>
            <a:r>
              <a:rPr lang="en-US" altLang="en-US" sz="2300" smtClean="0">
                <a:solidFill>
                  <a:srgbClr val="000000"/>
                </a:solidFill>
                <a:latin typeface="Times New Roman" pitchFamily="18" charset="0"/>
              </a:rPr>
              <a:t>When method </a:t>
            </a:r>
            <a:r>
              <a:rPr lang="en-US" altLang="en-US" sz="2300" smtClean="0">
                <a:solidFill>
                  <a:srgbClr val="000000"/>
                </a:solidFill>
                <a:latin typeface="Lucida Console" pitchFamily="49" charset="0"/>
              </a:rPr>
              <a:t>execute</a:t>
            </a:r>
            <a:r>
              <a:rPr lang="en-US" altLang="en-US" sz="2300" smtClean="0">
                <a:solidFill>
                  <a:srgbClr val="000000"/>
                </a:solidFill>
                <a:latin typeface="Times New Roman" pitchFamily="18" charset="0"/>
              </a:rPr>
              <a:t> is called on a </a:t>
            </a:r>
            <a:r>
              <a:rPr lang="en-US" altLang="en-US" sz="2300" smtClean="0">
                <a:solidFill>
                  <a:srgbClr val="000000"/>
                </a:solidFill>
                <a:latin typeface="Lucida Console" pitchFamily="49" charset="0"/>
              </a:rPr>
              <a:t>BackgroundCalculator</a:t>
            </a:r>
            <a:r>
              <a:rPr lang="en-US" altLang="en-US" sz="2300" smtClean="0">
                <a:solidFill>
                  <a:srgbClr val="000000"/>
                </a:solidFill>
                <a:latin typeface="Times New Roman" pitchFamily="18" charset="0"/>
              </a:rPr>
              <a:t> object, the object is scheduled for execution in a worker thread.</a:t>
            </a:r>
          </a:p>
          <a:p>
            <a:pPr eaLnBrk="1" hangingPunct="1">
              <a:lnSpc>
                <a:spcPct val="80000"/>
              </a:lnSpc>
            </a:pPr>
            <a:r>
              <a:rPr lang="en-US" altLang="en-US" sz="2300" smtClean="0">
                <a:solidFill>
                  <a:srgbClr val="000000"/>
                </a:solidFill>
                <a:latin typeface="Times New Roman" pitchFamily="18" charset="0"/>
              </a:rPr>
              <a:t>Method </a:t>
            </a:r>
            <a:r>
              <a:rPr lang="en-US" altLang="en-US" sz="2300" smtClean="0">
                <a:solidFill>
                  <a:srgbClr val="000000"/>
                </a:solidFill>
                <a:latin typeface="Lucida Console" pitchFamily="49" charset="0"/>
              </a:rPr>
              <a:t>doInBackground</a:t>
            </a:r>
            <a:r>
              <a:rPr lang="en-US" altLang="en-US" sz="2300" smtClean="0">
                <a:solidFill>
                  <a:srgbClr val="000000"/>
                </a:solidFill>
                <a:latin typeface="Times New Roman" pitchFamily="18" charset="0"/>
              </a:rPr>
              <a:t> is called from the worker thread and invokes the </a:t>
            </a:r>
            <a:r>
              <a:rPr lang="en-US" altLang="en-US" sz="2300" smtClean="0">
                <a:solidFill>
                  <a:srgbClr val="000000"/>
                </a:solidFill>
                <a:latin typeface="Lucida Console" pitchFamily="49" charset="0"/>
              </a:rPr>
              <a:t>fibonacci</a:t>
            </a:r>
            <a:r>
              <a:rPr lang="en-US" altLang="en-US" sz="2300" smtClean="0">
                <a:solidFill>
                  <a:srgbClr val="000000"/>
                </a:solidFill>
                <a:latin typeface="Times New Roman" pitchFamily="18" charset="0"/>
              </a:rPr>
              <a:t> method (lines 46–52), passing instance variable </a:t>
            </a:r>
            <a:r>
              <a:rPr lang="en-US" altLang="en-US" sz="2300" smtClean="0">
                <a:solidFill>
                  <a:srgbClr val="000000"/>
                </a:solidFill>
                <a:latin typeface="Lucida Console" pitchFamily="49" charset="0"/>
              </a:rPr>
              <a:t>n</a:t>
            </a:r>
            <a:r>
              <a:rPr lang="en-US" altLang="en-US" sz="2300" smtClean="0">
                <a:solidFill>
                  <a:srgbClr val="000000"/>
                </a:solidFill>
                <a:latin typeface="Times New Roman" pitchFamily="18" charset="0"/>
              </a:rPr>
              <a:t> as an argument (line 23).</a:t>
            </a:r>
          </a:p>
          <a:p>
            <a:pPr lvl="1" eaLnBrk="1" hangingPunct="1">
              <a:lnSpc>
                <a:spcPct val="80000"/>
              </a:lnSpc>
            </a:pPr>
            <a:r>
              <a:rPr lang="en-US" altLang="en-US" sz="2000" smtClean="0">
                <a:solidFill>
                  <a:srgbClr val="000000"/>
                </a:solidFill>
                <a:latin typeface="Times New Roman" pitchFamily="18" charset="0"/>
              </a:rPr>
              <a:t>When </a:t>
            </a:r>
            <a:r>
              <a:rPr lang="en-US" altLang="en-US" sz="2000" smtClean="0">
                <a:solidFill>
                  <a:srgbClr val="000000"/>
                </a:solidFill>
                <a:latin typeface="Lucida Console" pitchFamily="49" charset="0"/>
              </a:rPr>
              <a:t>fibonacci</a:t>
            </a:r>
            <a:r>
              <a:rPr lang="en-US" altLang="en-US" sz="2000" smtClean="0">
                <a:solidFill>
                  <a:srgbClr val="000000"/>
                </a:solidFill>
                <a:latin typeface="Times New Roman" pitchFamily="18" charset="0"/>
              </a:rPr>
              <a:t> returns, method </a:t>
            </a:r>
            <a:r>
              <a:rPr lang="en-US" altLang="en-US" sz="2000" smtClean="0">
                <a:solidFill>
                  <a:srgbClr val="000000"/>
                </a:solidFill>
                <a:latin typeface="Lucida Console" pitchFamily="49" charset="0"/>
              </a:rPr>
              <a:t>doInBackground</a:t>
            </a:r>
            <a:r>
              <a:rPr lang="en-US" altLang="en-US" sz="2000" smtClean="0">
                <a:solidFill>
                  <a:srgbClr val="000000"/>
                </a:solidFill>
                <a:latin typeface="Times New Roman" pitchFamily="18" charset="0"/>
              </a:rPr>
              <a:t> returns the result.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23.11.1 </a:t>
            </a:r>
            <a:r>
              <a:rPr lang="en-US" dirty="0" smtClean="0">
                <a:solidFill>
                  <a:srgbClr val="33B38C"/>
                </a:solidFill>
                <a:latin typeface="Goudy Sans Medium"/>
              </a:rPr>
              <a:t>Performing Computations in a </a:t>
            </a:r>
            <a:r>
              <a:rPr lang="en-US" dirty="0">
                <a:solidFill>
                  <a:srgbClr val="33B38C"/>
                </a:solidFill>
                <a:latin typeface="Goudy Sans Medium"/>
              </a:rPr>
              <a:t>Worker Thread: Fibonacci Numbers </a:t>
            </a:r>
            <a:r>
              <a:rPr lang="en-US" dirty="0" smtClean="0">
                <a:solidFill>
                  <a:srgbClr val="33B38C"/>
                </a:solidFill>
                <a:latin typeface="Goudy Sans Medium"/>
              </a:rPr>
              <a:t>(cont.)</a:t>
            </a:r>
          </a:p>
        </p:txBody>
      </p:sp>
      <p:sp>
        <p:nvSpPr>
          <p:cNvPr id="20685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After </a:t>
            </a:r>
            <a:r>
              <a:rPr lang="en-US" altLang="en-US" smtClean="0">
                <a:solidFill>
                  <a:srgbClr val="000000"/>
                </a:solidFill>
                <a:latin typeface="Lucida Console" pitchFamily="49" charset="0"/>
              </a:rPr>
              <a:t>doInBackground</a:t>
            </a:r>
            <a:r>
              <a:rPr lang="en-US" altLang="en-US" smtClean="0">
                <a:solidFill>
                  <a:srgbClr val="000000"/>
                </a:solidFill>
                <a:latin typeface="Times New Roman" pitchFamily="18" charset="0"/>
              </a:rPr>
              <a:t> returns, method </a:t>
            </a:r>
            <a:r>
              <a:rPr lang="en-US" altLang="en-US" smtClean="0">
                <a:solidFill>
                  <a:srgbClr val="000000"/>
                </a:solidFill>
                <a:latin typeface="Lucida Console" pitchFamily="49" charset="0"/>
              </a:rPr>
              <a:t>done</a:t>
            </a:r>
            <a:r>
              <a:rPr lang="en-US" altLang="en-US" smtClean="0">
                <a:solidFill>
                  <a:srgbClr val="000000"/>
                </a:solidFill>
                <a:latin typeface="Times New Roman" pitchFamily="18" charset="0"/>
              </a:rPr>
              <a:t> is called from the event dispatch thread.</a:t>
            </a:r>
          </a:p>
          <a:p>
            <a:pPr lvl="1" eaLnBrk="1" hangingPunct="1"/>
            <a:r>
              <a:rPr lang="en-US" altLang="en-US" smtClean="0">
                <a:solidFill>
                  <a:srgbClr val="000000"/>
                </a:solidFill>
                <a:latin typeface="Times New Roman" pitchFamily="18" charset="0"/>
              </a:rPr>
              <a:t>This method (</a:t>
            </a:r>
            <a:r>
              <a:rPr lang="en-US" altLang="en-US" smtClean="0">
                <a:solidFill>
                  <a:srgbClr val="000000"/>
                </a:solidFill>
                <a:latin typeface="Lucida Console" pitchFamily="49" charset="0"/>
              </a:rPr>
              <a:t>done</a:t>
            </a:r>
            <a:r>
              <a:rPr lang="en-US" altLang="en-US" smtClean="0">
                <a:solidFill>
                  <a:srgbClr val="000000"/>
                </a:solidFill>
                <a:latin typeface="Times New Roman" pitchFamily="18" charset="0"/>
              </a:rPr>
              <a:t>) attempts to set the result </a:t>
            </a:r>
            <a:r>
              <a:rPr lang="en-US" altLang="en-US" smtClean="0">
                <a:solidFill>
                  <a:srgbClr val="000000"/>
                </a:solidFill>
                <a:latin typeface="Lucida Console" pitchFamily="49" charset="0"/>
              </a:rPr>
              <a:t>JLabel</a:t>
            </a:r>
            <a:r>
              <a:rPr lang="en-US" altLang="en-US" smtClean="0">
                <a:solidFill>
                  <a:srgbClr val="000000"/>
                </a:solidFill>
                <a:latin typeface="Times New Roman" pitchFamily="18" charset="0"/>
              </a:rPr>
              <a:t> to the return value of </a:t>
            </a:r>
            <a:r>
              <a:rPr lang="en-US" altLang="en-US" smtClean="0">
                <a:solidFill>
                  <a:srgbClr val="000000"/>
                </a:solidFill>
                <a:latin typeface="Lucida Console" pitchFamily="49" charset="0"/>
              </a:rPr>
              <a:t>doInBackground</a:t>
            </a:r>
            <a:r>
              <a:rPr lang="en-US" altLang="en-US" smtClean="0">
                <a:solidFill>
                  <a:srgbClr val="000000"/>
                </a:solidFill>
                <a:latin typeface="Times New Roman" pitchFamily="18" charset="0"/>
              </a:rPr>
              <a:t> by calling method </a:t>
            </a:r>
            <a:r>
              <a:rPr lang="en-US" altLang="en-US" smtClean="0">
                <a:solidFill>
                  <a:srgbClr val="000000"/>
                </a:solidFill>
                <a:latin typeface="Lucida Console" pitchFamily="49" charset="0"/>
              </a:rPr>
              <a:t>get</a:t>
            </a:r>
            <a:r>
              <a:rPr lang="en-US" altLang="en-US" smtClean="0">
                <a:solidFill>
                  <a:srgbClr val="000000"/>
                </a:solidFill>
                <a:latin typeface="Times New Roman" pitchFamily="18" charset="0"/>
              </a:rPr>
              <a:t> to retrieve the return value.</a:t>
            </a:r>
          </a:p>
          <a:p>
            <a:pPr eaLnBrk="1" hangingPunct="1"/>
            <a:r>
              <a:rPr lang="en-US" altLang="en-US" smtClean="0">
                <a:solidFill>
                  <a:srgbClr val="000000"/>
                </a:solidFill>
                <a:latin typeface="Times New Roman" pitchFamily="18" charset="0"/>
              </a:rPr>
              <a:t>Method </a:t>
            </a:r>
            <a:r>
              <a:rPr lang="en-US" altLang="en-US" smtClean="0">
                <a:solidFill>
                  <a:srgbClr val="000000"/>
                </a:solidFill>
                <a:latin typeface="Lucida Console" pitchFamily="49" charset="0"/>
              </a:rPr>
              <a:t>get</a:t>
            </a:r>
            <a:r>
              <a:rPr lang="en-US" altLang="en-US" smtClean="0">
                <a:solidFill>
                  <a:srgbClr val="000000"/>
                </a:solidFill>
                <a:latin typeface="Times New Roman" pitchFamily="18" charset="0"/>
              </a:rPr>
              <a:t> waits for the result to be ready if necessary, but since we call it from method </a:t>
            </a:r>
            <a:r>
              <a:rPr lang="en-US" altLang="en-US" smtClean="0">
                <a:solidFill>
                  <a:srgbClr val="000000"/>
                </a:solidFill>
                <a:latin typeface="Lucida Console" pitchFamily="49" charset="0"/>
              </a:rPr>
              <a:t>done</a:t>
            </a:r>
            <a:r>
              <a:rPr lang="en-US" altLang="en-US" smtClean="0">
                <a:solidFill>
                  <a:srgbClr val="000000"/>
                </a:solidFill>
                <a:latin typeface="Times New Roman" pitchFamily="18" charset="0"/>
              </a:rPr>
              <a:t>, the computation will be complete before </a:t>
            </a:r>
            <a:r>
              <a:rPr lang="en-US" altLang="en-US" smtClean="0">
                <a:solidFill>
                  <a:srgbClr val="000000"/>
                </a:solidFill>
                <a:latin typeface="Lucida Console" pitchFamily="49" charset="0"/>
              </a:rPr>
              <a:t>get</a:t>
            </a:r>
            <a:r>
              <a:rPr lang="en-US" altLang="en-US" smtClean="0">
                <a:solidFill>
                  <a:srgbClr val="000000"/>
                </a:solidFill>
                <a:latin typeface="Times New Roman" pitchFamily="18" charset="0"/>
              </a:rPr>
              <a:t> is called.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143</a:t>
            </a:fld>
            <a:endParaRPr lang="en-US"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8" name="Picture 1" descr="jhtp_23_Multithreading_Page_09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144</a:t>
            </a:fld>
            <a:endParaRPr lang="en-US"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23.11.1 </a:t>
            </a:r>
            <a:r>
              <a:rPr lang="en-US" dirty="0" smtClean="0">
                <a:solidFill>
                  <a:srgbClr val="33B38C"/>
                </a:solidFill>
                <a:latin typeface="Goudy Sans Medium"/>
              </a:rPr>
              <a:t>Performing Computations in a Worker </a:t>
            </a:r>
            <a:r>
              <a:rPr lang="en-US" dirty="0">
                <a:solidFill>
                  <a:srgbClr val="33B38C"/>
                </a:solidFill>
                <a:latin typeface="Goudy Sans Medium"/>
              </a:rPr>
              <a:t>Thread: Fibonacci Numbers </a:t>
            </a:r>
            <a:r>
              <a:rPr lang="en-US" dirty="0" smtClean="0">
                <a:solidFill>
                  <a:srgbClr val="33B38C"/>
                </a:solidFill>
                <a:latin typeface="Goudy Sans Medium"/>
              </a:rPr>
              <a:t>(cont.)</a:t>
            </a:r>
          </a:p>
        </p:txBody>
      </p:sp>
      <p:sp>
        <p:nvSpPr>
          <p:cNvPr id="20992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Class </a:t>
            </a:r>
            <a:r>
              <a:rPr lang="en-US" altLang="en-US" smtClean="0">
                <a:solidFill>
                  <a:srgbClr val="000000"/>
                </a:solidFill>
                <a:latin typeface="Lucida Console" pitchFamily="49" charset="0"/>
              </a:rPr>
              <a:t>FibonacciNumbers</a:t>
            </a:r>
            <a:r>
              <a:rPr lang="en-US" altLang="en-US" smtClean="0">
                <a:solidFill>
                  <a:srgbClr val="000000"/>
                </a:solidFill>
                <a:latin typeface="Times New Roman" pitchFamily="18" charset="0"/>
              </a:rPr>
              <a:t> (Fig. 23.25) displays a window containing two sets of GUI components—one set to compute a Fibonacci number in a worker thread and another to get the next Fibonacci number in response to the user’s clicking a </a:t>
            </a:r>
            <a:r>
              <a:rPr lang="en-US" altLang="en-US" smtClean="0">
                <a:solidFill>
                  <a:srgbClr val="000000"/>
                </a:solidFill>
                <a:latin typeface="Lucida Console" pitchFamily="49" charset="0"/>
              </a:rPr>
              <a:t>JButton</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145</a:t>
            </a:fld>
            <a:endParaRPr lang="en-US"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0" name="Picture 1" descr="jhtp_23_Multithreading_Page_09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146</a:t>
            </a:fld>
            <a:endParaRPr lang="en-US"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994" name="Picture 1" descr="jhtp_23_Multithreading_Page_09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147</a:t>
            </a:fld>
            <a:endParaRPr lang="en-US"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18" name="Picture 1" descr="jhtp_23_Multithreading_Page_10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148</a:t>
            </a:fld>
            <a:endParaRPr lang="en-US"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2" name="Picture 1" descr="jhtp_23_Multithreading_Page_10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149</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23.2.5  </a:t>
            </a:r>
            <a:r>
              <a:rPr lang="en-US" i="1" dirty="0" smtClean="0">
                <a:solidFill>
                  <a:srgbClr val="24B5A1"/>
                </a:solidFill>
                <a:latin typeface="Arial"/>
              </a:rPr>
              <a:t>Terminated </a:t>
            </a:r>
            <a:r>
              <a:rPr lang="en-US" dirty="0" smtClean="0">
                <a:solidFill>
                  <a:srgbClr val="24B5A1"/>
                </a:solidFill>
                <a:latin typeface="Arial"/>
              </a:rPr>
              <a:t>State</a:t>
            </a:r>
            <a:endParaRPr lang="en-US" dirty="0" smtClean="0">
              <a:solidFill>
                <a:srgbClr val="3380E6"/>
              </a:solidFill>
              <a:latin typeface="Arial"/>
            </a:endParaRPr>
          </a:p>
        </p:txBody>
      </p:sp>
      <p:sp>
        <p:nvSpPr>
          <p:cNvPr id="35843" name="Text Placeholder 2"/>
          <p:cNvSpPr>
            <a:spLocks noGrp="1"/>
          </p:cNvSpPr>
          <p:nvPr>
            <p:ph type="body" idx="1"/>
          </p:nvPr>
        </p:nvSpPr>
        <p:spPr/>
        <p:txBody>
          <a:bodyPr/>
          <a:lstStyle/>
          <a:p>
            <a:pPr eaLnBrk="1" hangingPunct="1">
              <a:lnSpc>
                <a:spcPct val="80000"/>
              </a:lnSpc>
            </a:pPr>
            <a:r>
              <a:rPr lang="en-US" altLang="en-US" sz="2800" smtClean="0">
                <a:solidFill>
                  <a:srgbClr val="000000"/>
                </a:solidFill>
                <a:latin typeface="Times New Roman" pitchFamily="18" charset="0"/>
              </a:rPr>
              <a:t>A </a:t>
            </a:r>
            <a:r>
              <a:rPr lang="en-US" altLang="en-US" sz="2800" i="1" smtClean="0">
                <a:solidFill>
                  <a:srgbClr val="000000"/>
                </a:solidFill>
                <a:latin typeface="Times New Roman" pitchFamily="18" charset="0"/>
              </a:rPr>
              <a:t>runnable </a:t>
            </a:r>
            <a:r>
              <a:rPr lang="en-US" altLang="en-US" sz="2800" smtClean="0">
                <a:solidFill>
                  <a:srgbClr val="000000"/>
                </a:solidFill>
                <a:latin typeface="Times New Roman" pitchFamily="18" charset="0"/>
              </a:rPr>
              <a:t>thread enters the </a:t>
            </a:r>
            <a:r>
              <a:rPr lang="en-US" altLang="en-US" sz="2800" i="1" smtClean="0">
                <a:solidFill>
                  <a:srgbClr val="0000FF"/>
                </a:solidFill>
                <a:latin typeface="Times New Roman" pitchFamily="18" charset="0"/>
              </a:rPr>
              <a:t>terminated</a:t>
            </a:r>
            <a:r>
              <a:rPr lang="en-US" altLang="en-US" sz="2800" i="1" smtClean="0">
                <a:solidFill>
                  <a:srgbClr val="000000"/>
                </a:solidFill>
                <a:latin typeface="Times New Roman" pitchFamily="18" charset="0"/>
              </a:rPr>
              <a:t> </a:t>
            </a:r>
            <a:r>
              <a:rPr lang="en-US" altLang="en-US" sz="2800" smtClean="0">
                <a:solidFill>
                  <a:srgbClr val="000000"/>
                </a:solidFill>
                <a:latin typeface="Times New Roman" pitchFamily="18" charset="0"/>
              </a:rPr>
              <a:t>state when it successfully completes its task or otherwise terminates (perhaps due to an error).</a:t>
            </a:r>
          </a:p>
          <a:p>
            <a:pPr eaLnBrk="1" hangingPunct="1">
              <a:lnSpc>
                <a:spcPct val="80000"/>
              </a:lnSpc>
            </a:pPr>
            <a:endParaRPr lang="en-US" altLang="en-US" sz="23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15</a:t>
            </a:fld>
            <a:endParaRPr lang="en-US"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1" descr="jhtp_23_Multithreading_Page_1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150</a:t>
            </a:fld>
            <a:endParaRPr lang="en-US"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0" name="Picture 1" descr="jhtp_23_Multithreading_Page_1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151</a:t>
            </a:fld>
            <a:endParaRPr lang="en-US"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1" descr="jhtp_23_Multithreading_Page_1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152</a:t>
            </a:fld>
            <a:endParaRPr lang="en-US"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8" name="Picture 1" descr="jhtp_23_Multithreading_Page_1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153</a:t>
            </a:fld>
            <a:endParaRPr lang="en-US"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23.11.2 </a:t>
            </a:r>
            <a:r>
              <a:rPr lang="en-US" dirty="0" smtClean="0">
                <a:solidFill>
                  <a:srgbClr val="33B38C"/>
                </a:solidFill>
                <a:latin typeface="Goudy Sans Medium"/>
              </a:rPr>
              <a:t>Processing Intermediate Results with </a:t>
            </a:r>
            <a:r>
              <a:rPr lang="en-US" dirty="0" err="1">
                <a:solidFill>
                  <a:srgbClr val="33B38C"/>
                </a:solidFill>
                <a:latin typeface="Lucida Console"/>
              </a:rPr>
              <a:t>SwingWorker</a:t>
            </a:r>
            <a:r>
              <a:rPr lang="en-US" dirty="0">
                <a:solidFill>
                  <a:srgbClr val="33B38C"/>
                </a:solidFill>
                <a:latin typeface="Goudy Sans Medium" pitchFamily="34" charset="0"/>
              </a:rPr>
              <a:t>: Sieve of Eratosthenes</a:t>
            </a:r>
            <a:endParaRPr lang="en-US" dirty="0" smtClean="0">
              <a:solidFill>
                <a:srgbClr val="33B38C"/>
              </a:solidFill>
              <a:latin typeface="Goudy Sans Medium" pitchFamily="34" charset="0"/>
            </a:endParaRPr>
          </a:p>
        </p:txBody>
      </p:sp>
      <p:sp>
        <p:nvSpPr>
          <p:cNvPr id="220163" name="Text Placeholder 2"/>
          <p:cNvSpPr>
            <a:spLocks noGrp="1"/>
          </p:cNvSpPr>
          <p:nvPr>
            <p:ph type="body" idx="1"/>
          </p:nvPr>
        </p:nvSpPr>
        <p:spPr/>
        <p:txBody>
          <a:bodyPr/>
          <a:lstStyle/>
          <a:p>
            <a:pPr eaLnBrk="1" hangingPunct="1"/>
            <a:r>
              <a:rPr lang="en-US" altLang="en-US" sz="2500" smtClean="0">
                <a:solidFill>
                  <a:srgbClr val="000000"/>
                </a:solidFill>
                <a:latin typeface="Times New Roman" pitchFamily="18" charset="0"/>
              </a:rPr>
              <a:t>Figure 23.26 presents class </a:t>
            </a:r>
            <a:r>
              <a:rPr lang="en-US" altLang="en-US" sz="2500" smtClean="0">
                <a:solidFill>
                  <a:srgbClr val="000000"/>
                </a:solidFill>
                <a:latin typeface="Lucida Console" pitchFamily="49" charset="0"/>
              </a:rPr>
              <a:t>PrimeCalculator</a:t>
            </a:r>
            <a:r>
              <a:rPr lang="en-US" altLang="en-US" sz="2500" smtClean="0">
                <a:solidFill>
                  <a:srgbClr val="000000"/>
                </a:solidFill>
                <a:latin typeface="Times New Roman" pitchFamily="18" charset="0"/>
              </a:rPr>
              <a:t>, which extends </a:t>
            </a:r>
            <a:r>
              <a:rPr lang="en-US" altLang="en-US" sz="2500" smtClean="0">
                <a:solidFill>
                  <a:srgbClr val="000000"/>
                </a:solidFill>
                <a:latin typeface="Lucida Console" pitchFamily="49" charset="0"/>
              </a:rPr>
              <a:t>SwingWorker</a:t>
            </a:r>
            <a:r>
              <a:rPr lang="en-US" altLang="en-US" sz="2500" smtClean="0">
                <a:solidFill>
                  <a:srgbClr val="000000"/>
                </a:solidFill>
                <a:latin typeface="Times New Roman" pitchFamily="18" charset="0"/>
              </a:rPr>
              <a:t> to compute the first </a:t>
            </a:r>
            <a:r>
              <a:rPr lang="en-US" altLang="en-US" sz="2500" i="1" smtClean="0">
                <a:solidFill>
                  <a:srgbClr val="000000"/>
                </a:solidFill>
                <a:latin typeface="Times New Roman" pitchFamily="18" charset="0"/>
              </a:rPr>
              <a:t>n </a:t>
            </a:r>
            <a:r>
              <a:rPr lang="en-US" altLang="en-US" sz="2500" smtClean="0">
                <a:solidFill>
                  <a:srgbClr val="000000"/>
                </a:solidFill>
                <a:latin typeface="Times New Roman" pitchFamily="18" charset="0"/>
              </a:rPr>
              <a:t>prime numbers in a </a:t>
            </a:r>
            <a:r>
              <a:rPr lang="en-US" altLang="en-US" sz="2500" i="1" smtClean="0">
                <a:solidFill>
                  <a:srgbClr val="000000"/>
                </a:solidFill>
                <a:latin typeface="Times New Roman" pitchFamily="18" charset="0"/>
              </a:rPr>
              <a:t>worker thread</a:t>
            </a:r>
            <a:r>
              <a:rPr lang="en-US" altLang="en-US" sz="2500" smtClean="0">
                <a:solidFill>
                  <a:srgbClr val="000000"/>
                </a:solidFill>
                <a:latin typeface="Times New Roman" pitchFamily="18" charset="0"/>
              </a:rPr>
              <a:t>.</a:t>
            </a:r>
          </a:p>
          <a:p>
            <a:pPr eaLnBrk="1" hangingPunct="1"/>
            <a:r>
              <a:rPr lang="en-US" altLang="en-US" sz="2500" smtClean="0">
                <a:solidFill>
                  <a:srgbClr val="000000"/>
                </a:solidFill>
                <a:latin typeface="Times New Roman" pitchFamily="18" charset="0"/>
              </a:rPr>
              <a:t>In addition to the </a:t>
            </a:r>
            <a:r>
              <a:rPr lang="en-US" altLang="en-US" sz="2500" smtClean="0">
                <a:solidFill>
                  <a:srgbClr val="000000"/>
                </a:solidFill>
                <a:latin typeface="Lucida Console" pitchFamily="49" charset="0"/>
              </a:rPr>
              <a:t>doInBackground</a:t>
            </a:r>
            <a:r>
              <a:rPr lang="en-US" altLang="en-US" sz="2500" smtClean="0">
                <a:solidFill>
                  <a:srgbClr val="000000"/>
                </a:solidFill>
                <a:latin typeface="Times New Roman" pitchFamily="18" charset="0"/>
              </a:rPr>
              <a:t> and </a:t>
            </a:r>
            <a:r>
              <a:rPr lang="en-US" altLang="en-US" sz="2500" smtClean="0">
                <a:solidFill>
                  <a:srgbClr val="000000"/>
                </a:solidFill>
                <a:latin typeface="Lucida Console" pitchFamily="49" charset="0"/>
              </a:rPr>
              <a:t>done</a:t>
            </a:r>
            <a:r>
              <a:rPr lang="en-US" altLang="en-US" sz="2500" smtClean="0">
                <a:solidFill>
                  <a:srgbClr val="000000"/>
                </a:solidFill>
                <a:latin typeface="Times New Roman" pitchFamily="18" charset="0"/>
              </a:rPr>
              <a:t> methods used in the previous example, this class uses </a:t>
            </a:r>
            <a:r>
              <a:rPr lang="en-US" altLang="en-US" sz="2500" smtClean="0">
                <a:solidFill>
                  <a:srgbClr val="000000"/>
                </a:solidFill>
                <a:latin typeface="Lucida Console" pitchFamily="49" charset="0"/>
              </a:rPr>
              <a:t>SwingWorker</a:t>
            </a:r>
            <a:r>
              <a:rPr lang="en-US" altLang="en-US" sz="2500" smtClean="0">
                <a:solidFill>
                  <a:srgbClr val="000000"/>
                </a:solidFill>
                <a:latin typeface="Times New Roman" pitchFamily="18" charset="0"/>
              </a:rPr>
              <a:t> methods </a:t>
            </a:r>
            <a:r>
              <a:rPr lang="en-US" altLang="en-US" sz="2500" smtClean="0">
                <a:solidFill>
                  <a:srgbClr val="000000"/>
                </a:solidFill>
                <a:latin typeface="Lucida Console" pitchFamily="49" charset="0"/>
              </a:rPr>
              <a:t>publish</a:t>
            </a:r>
            <a:r>
              <a:rPr lang="en-US" altLang="en-US" sz="2500" smtClean="0">
                <a:solidFill>
                  <a:srgbClr val="000000"/>
                </a:solidFill>
                <a:latin typeface="Times New Roman" pitchFamily="18" charset="0"/>
              </a:rPr>
              <a:t>, </a:t>
            </a:r>
            <a:r>
              <a:rPr lang="en-US" altLang="en-US" sz="2500" smtClean="0">
                <a:solidFill>
                  <a:srgbClr val="000000"/>
                </a:solidFill>
                <a:latin typeface="Lucida Console" pitchFamily="49" charset="0"/>
              </a:rPr>
              <a:t>process</a:t>
            </a:r>
            <a:r>
              <a:rPr lang="en-US" altLang="en-US" sz="2500" smtClean="0">
                <a:solidFill>
                  <a:srgbClr val="000000"/>
                </a:solidFill>
                <a:latin typeface="Times New Roman" pitchFamily="18" charset="0"/>
              </a:rPr>
              <a:t> and </a:t>
            </a:r>
            <a:r>
              <a:rPr lang="en-US" altLang="en-US" sz="2500" smtClean="0">
                <a:solidFill>
                  <a:srgbClr val="000000"/>
                </a:solidFill>
                <a:latin typeface="Lucida Console" pitchFamily="49" charset="0"/>
              </a:rPr>
              <a:t>setProgress</a:t>
            </a:r>
            <a:r>
              <a:rPr lang="en-US" altLang="en-US" sz="2500" smtClean="0">
                <a:solidFill>
                  <a:srgbClr val="000000"/>
                </a:solidFill>
                <a:latin typeface="Times New Roman" pitchFamily="18" charset="0"/>
              </a:rPr>
              <a:t>.</a:t>
            </a:r>
          </a:p>
          <a:p>
            <a:pPr eaLnBrk="1" hangingPunct="1"/>
            <a:r>
              <a:rPr lang="en-US" altLang="en-US" sz="2500" smtClean="0">
                <a:solidFill>
                  <a:srgbClr val="000000"/>
                </a:solidFill>
                <a:latin typeface="Times New Roman" pitchFamily="18" charset="0"/>
              </a:rPr>
              <a:t>In this example, method </a:t>
            </a:r>
            <a:r>
              <a:rPr lang="en-US" altLang="en-US" sz="2500" smtClean="0">
                <a:solidFill>
                  <a:srgbClr val="000000"/>
                </a:solidFill>
                <a:latin typeface="Lucida Console" pitchFamily="49" charset="0"/>
              </a:rPr>
              <a:t>publish</a:t>
            </a:r>
            <a:r>
              <a:rPr lang="en-US" altLang="en-US" sz="2500" smtClean="0">
                <a:solidFill>
                  <a:srgbClr val="000000"/>
                </a:solidFill>
                <a:latin typeface="Times New Roman" pitchFamily="18" charset="0"/>
              </a:rPr>
              <a:t> sends prime numbers to method </a:t>
            </a:r>
            <a:r>
              <a:rPr lang="en-US" altLang="en-US" sz="2500" smtClean="0">
                <a:solidFill>
                  <a:srgbClr val="000000"/>
                </a:solidFill>
                <a:latin typeface="Lucida Console" pitchFamily="49" charset="0"/>
              </a:rPr>
              <a:t>process</a:t>
            </a:r>
            <a:r>
              <a:rPr lang="en-US" altLang="en-US" sz="2500" smtClean="0">
                <a:solidFill>
                  <a:srgbClr val="000000"/>
                </a:solidFill>
                <a:latin typeface="Times New Roman" pitchFamily="18" charset="0"/>
              </a:rPr>
              <a:t> as they’re found, method </a:t>
            </a:r>
            <a:r>
              <a:rPr lang="en-US" altLang="en-US" sz="2500" smtClean="0">
                <a:solidFill>
                  <a:srgbClr val="000000"/>
                </a:solidFill>
                <a:latin typeface="Lucida Console" pitchFamily="49" charset="0"/>
              </a:rPr>
              <a:t>process</a:t>
            </a:r>
            <a:r>
              <a:rPr lang="en-US" altLang="en-US" sz="2500" smtClean="0">
                <a:solidFill>
                  <a:srgbClr val="000000"/>
                </a:solidFill>
                <a:latin typeface="Times New Roman" pitchFamily="18" charset="0"/>
              </a:rPr>
              <a:t> displays these primes in a GUI component and method </a:t>
            </a:r>
            <a:r>
              <a:rPr lang="en-US" altLang="en-US" sz="2500" smtClean="0">
                <a:solidFill>
                  <a:srgbClr val="000000"/>
                </a:solidFill>
                <a:latin typeface="Lucida Console" pitchFamily="49" charset="0"/>
              </a:rPr>
              <a:t>setProgress</a:t>
            </a:r>
            <a:r>
              <a:rPr lang="en-US" altLang="en-US" sz="2500" smtClean="0">
                <a:solidFill>
                  <a:srgbClr val="000000"/>
                </a:solidFill>
                <a:latin typeface="Times New Roman" pitchFamily="18" charset="0"/>
              </a:rPr>
              <a:t> updates the progress property.</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154</a:t>
            </a:fld>
            <a:endParaRPr lang="en-US"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0" name="Picture 1" descr="jhtp_23_Multithreading_Page_10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155</a:t>
            </a:fld>
            <a:endParaRPr lang="en-US"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1" descr="jhtp_23_Multithreading_Page_1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156</a:t>
            </a:fld>
            <a:endParaRPr lang="en-US"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1" descr="jhtp_23_Multithreading_Page_1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157</a:t>
            </a:fld>
            <a:endParaRPr lang="en-US"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1" descr="jhtp_23_Multithreading_Page_1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158</a:t>
            </a:fld>
            <a:endParaRPr lang="en-US"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1" descr="jhtp_23_Multithreading_Page_1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159</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23.2.6  Operating-System View of the </a:t>
            </a:r>
            <a:r>
              <a:rPr lang="en-US" i="1" dirty="0">
                <a:solidFill>
                  <a:srgbClr val="24B5A1"/>
                </a:solidFill>
                <a:latin typeface="Arial"/>
              </a:rPr>
              <a:t>Runnable</a:t>
            </a:r>
            <a:r>
              <a:rPr lang="en-US" dirty="0">
                <a:solidFill>
                  <a:srgbClr val="24B5A1"/>
                </a:solidFill>
                <a:latin typeface="Arial"/>
              </a:rPr>
              <a:t> State</a:t>
            </a:r>
            <a:endParaRPr lang="en-US" dirty="0" smtClean="0">
              <a:solidFill>
                <a:srgbClr val="3380E6"/>
              </a:solidFill>
              <a:latin typeface="Arial"/>
            </a:endParaRPr>
          </a:p>
        </p:txBody>
      </p:sp>
      <p:sp>
        <p:nvSpPr>
          <p:cNvPr id="37891" name="Text Placeholder 2"/>
          <p:cNvSpPr>
            <a:spLocks noGrp="1"/>
          </p:cNvSpPr>
          <p:nvPr>
            <p:ph type="body" idx="1"/>
          </p:nvPr>
        </p:nvSpPr>
        <p:spPr/>
        <p:txBody>
          <a:bodyPr/>
          <a:lstStyle/>
          <a:p>
            <a:pPr eaLnBrk="1" hangingPunct="1">
              <a:lnSpc>
                <a:spcPct val="90000"/>
              </a:lnSpc>
            </a:pPr>
            <a:r>
              <a:rPr lang="en-US" altLang="en-US" smtClean="0">
                <a:solidFill>
                  <a:srgbClr val="000000"/>
                </a:solidFill>
                <a:latin typeface="Times New Roman" pitchFamily="18" charset="0"/>
              </a:rPr>
              <a:t>At the operating-system level, Java’s </a:t>
            </a:r>
            <a:r>
              <a:rPr lang="en-US" altLang="en-US" i="1" smtClean="0">
                <a:solidFill>
                  <a:srgbClr val="000000"/>
                </a:solidFill>
                <a:latin typeface="Times New Roman" pitchFamily="18" charset="0"/>
              </a:rPr>
              <a:t>runnable </a:t>
            </a:r>
            <a:r>
              <a:rPr lang="en-US" altLang="en-US" smtClean="0">
                <a:solidFill>
                  <a:srgbClr val="000000"/>
                </a:solidFill>
                <a:latin typeface="Times New Roman" pitchFamily="18" charset="0"/>
              </a:rPr>
              <a:t>state typically encompasses two separate states (Fig. 23.2).</a:t>
            </a:r>
          </a:p>
          <a:p>
            <a:pPr eaLnBrk="1" hangingPunct="1">
              <a:lnSpc>
                <a:spcPct val="90000"/>
              </a:lnSpc>
            </a:pPr>
            <a:r>
              <a:rPr lang="en-US" altLang="en-US" smtClean="0">
                <a:solidFill>
                  <a:srgbClr val="000000"/>
                </a:solidFill>
                <a:latin typeface="Times New Roman" pitchFamily="18" charset="0"/>
              </a:rPr>
              <a:t>When a thread first transitions to the </a:t>
            </a:r>
            <a:r>
              <a:rPr lang="en-US" altLang="en-US" i="1" smtClean="0">
                <a:solidFill>
                  <a:srgbClr val="000000"/>
                </a:solidFill>
                <a:latin typeface="Times New Roman" pitchFamily="18" charset="0"/>
              </a:rPr>
              <a:t>runnable </a:t>
            </a:r>
            <a:r>
              <a:rPr lang="en-US" altLang="en-US" smtClean="0">
                <a:solidFill>
                  <a:srgbClr val="000000"/>
                </a:solidFill>
                <a:latin typeface="Times New Roman" pitchFamily="18" charset="0"/>
              </a:rPr>
              <a:t>state from the new state, it is in the</a:t>
            </a:r>
            <a:r>
              <a:rPr lang="en-US" altLang="en-US" i="1" smtClean="0">
                <a:solidFill>
                  <a:srgbClr val="000000"/>
                </a:solidFill>
                <a:latin typeface="Times New Roman" pitchFamily="18" charset="0"/>
              </a:rPr>
              <a:t> </a:t>
            </a:r>
            <a:r>
              <a:rPr lang="en-US" altLang="en-US" i="1" smtClean="0">
                <a:solidFill>
                  <a:srgbClr val="0000FF"/>
                </a:solidFill>
                <a:latin typeface="Times New Roman" pitchFamily="18" charset="0"/>
              </a:rPr>
              <a:t>ready</a:t>
            </a:r>
            <a:r>
              <a:rPr lang="en-US" altLang="en-US" i="1" smtClean="0">
                <a:solidFill>
                  <a:srgbClr val="000000"/>
                </a:solidFill>
                <a:latin typeface="Times New Roman" pitchFamily="18" charset="0"/>
              </a:rPr>
              <a:t> </a:t>
            </a:r>
            <a:r>
              <a:rPr lang="en-US" altLang="en-US" smtClean="0">
                <a:solidFill>
                  <a:srgbClr val="000000"/>
                </a:solidFill>
                <a:latin typeface="Times New Roman" pitchFamily="18" charset="0"/>
              </a:rPr>
              <a:t>state.</a:t>
            </a:r>
          </a:p>
          <a:p>
            <a:pPr eaLnBrk="1" hangingPunct="1">
              <a:lnSpc>
                <a:spcPct val="90000"/>
              </a:lnSpc>
            </a:pPr>
            <a:r>
              <a:rPr lang="en-US" altLang="en-US" smtClean="0">
                <a:solidFill>
                  <a:srgbClr val="000000"/>
                </a:solidFill>
                <a:latin typeface="Times New Roman" pitchFamily="18" charset="0"/>
              </a:rPr>
              <a:t>A </a:t>
            </a:r>
            <a:r>
              <a:rPr lang="en-US" altLang="en-US" i="1" smtClean="0">
                <a:solidFill>
                  <a:srgbClr val="000000"/>
                </a:solidFill>
                <a:latin typeface="Times New Roman" pitchFamily="18" charset="0"/>
              </a:rPr>
              <a:t>ready </a:t>
            </a:r>
            <a:r>
              <a:rPr lang="en-US" altLang="en-US" smtClean="0">
                <a:solidFill>
                  <a:srgbClr val="000000"/>
                </a:solidFill>
                <a:latin typeface="Times New Roman" pitchFamily="18" charset="0"/>
              </a:rPr>
              <a:t>thread enters the </a:t>
            </a:r>
            <a:r>
              <a:rPr lang="en-US" altLang="en-US" i="1" smtClean="0">
                <a:solidFill>
                  <a:srgbClr val="0000FF"/>
                </a:solidFill>
                <a:latin typeface="Times New Roman" pitchFamily="18" charset="0"/>
              </a:rPr>
              <a:t>running</a:t>
            </a:r>
            <a:r>
              <a:rPr lang="en-US" altLang="en-US" i="1" smtClean="0">
                <a:solidFill>
                  <a:srgbClr val="000000"/>
                </a:solidFill>
                <a:latin typeface="Times New Roman" pitchFamily="18" charset="0"/>
              </a:rPr>
              <a:t> </a:t>
            </a:r>
            <a:r>
              <a:rPr lang="en-US" altLang="en-US" smtClean="0">
                <a:solidFill>
                  <a:srgbClr val="000000"/>
                </a:solidFill>
                <a:latin typeface="Times New Roman" pitchFamily="18" charset="0"/>
              </a:rPr>
              <a:t>state (i.e., begins executing) when the operating system assigns it to a processor—also known as </a:t>
            </a:r>
            <a:r>
              <a:rPr lang="en-US" altLang="en-US" smtClean="0">
                <a:solidFill>
                  <a:srgbClr val="0000FF"/>
                </a:solidFill>
                <a:latin typeface="Times New Roman" pitchFamily="18" charset="0"/>
              </a:rPr>
              <a:t>dispatching the thread</a:t>
            </a:r>
            <a:r>
              <a:rPr lang="en-US" altLang="en-US" i="1" smtClean="0">
                <a:solidFill>
                  <a:srgbClr val="000000"/>
                </a:solidFill>
                <a:latin typeface="Times New Roman" pitchFamily="18" charset="0"/>
              </a:rPr>
              <a:t>.</a:t>
            </a:r>
          </a:p>
          <a:p>
            <a:pPr eaLnBrk="1" hangingPunct="1">
              <a:lnSpc>
                <a:spcPct val="90000"/>
              </a:lnSpc>
            </a:pPr>
            <a:r>
              <a:rPr lang="en-US" altLang="en-US" smtClean="0">
                <a:solidFill>
                  <a:srgbClr val="000000"/>
                </a:solidFill>
                <a:latin typeface="Times New Roman" pitchFamily="18" charset="0"/>
              </a:rPr>
              <a:t>Typically, each thread is given a </a:t>
            </a:r>
            <a:r>
              <a:rPr lang="en-US" altLang="en-US" smtClean="0">
                <a:solidFill>
                  <a:srgbClr val="0000FF"/>
                </a:solidFill>
                <a:latin typeface="Times New Roman" pitchFamily="18" charset="0"/>
              </a:rPr>
              <a:t>quantum</a:t>
            </a:r>
            <a:r>
              <a:rPr lang="en-US" altLang="en-US" smtClean="0">
                <a:solidFill>
                  <a:srgbClr val="000000"/>
                </a:solidFill>
                <a:latin typeface="Times New Roman" pitchFamily="18" charset="0"/>
              </a:rPr>
              <a:t> or </a:t>
            </a:r>
            <a:r>
              <a:rPr lang="en-US" altLang="en-US" smtClean="0">
                <a:solidFill>
                  <a:srgbClr val="0000FF"/>
                </a:solidFill>
                <a:latin typeface="Times New Roman" pitchFamily="18" charset="0"/>
              </a:rPr>
              <a:t>timeslice</a:t>
            </a:r>
            <a:r>
              <a:rPr lang="en-US" altLang="en-US" smtClean="0">
                <a:solidFill>
                  <a:srgbClr val="000000"/>
                </a:solidFill>
                <a:latin typeface="Times New Roman" pitchFamily="18" charset="0"/>
              </a:rPr>
              <a:t> in which to perform its task.</a:t>
            </a:r>
          </a:p>
          <a:p>
            <a:pPr eaLnBrk="1" hangingPunct="1">
              <a:lnSpc>
                <a:spcPct val="90000"/>
              </a:lnSpc>
            </a:pPr>
            <a:r>
              <a:rPr lang="en-US" altLang="en-US" smtClean="0">
                <a:solidFill>
                  <a:srgbClr val="000000"/>
                </a:solidFill>
                <a:latin typeface="Times New Roman" pitchFamily="18" charset="0"/>
              </a:rPr>
              <a:t>The process that an operating system uses to determine which thread to dispatch is called </a:t>
            </a:r>
            <a:r>
              <a:rPr lang="en-US" altLang="en-US" smtClean="0">
                <a:solidFill>
                  <a:srgbClr val="0000FF"/>
                </a:solidFill>
                <a:latin typeface="Times New Roman" pitchFamily="18" charset="0"/>
              </a:rPr>
              <a:t>thread scheduling</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16</a:t>
            </a:fld>
            <a:endParaRPr lang="en-US" alt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1" descr="jhtp_23_Multithreading_Page_1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160</a:t>
            </a:fld>
            <a:endParaRPr lang="en-US"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1" descr="jhtp_23_Multithreading_Page_1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161</a:t>
            </a:fld>
            <a:endParaRPr lang="en-US"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8" name="Picture 1" descr="jhtp_23_Multithreading_Page_1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162</a:t>
            </a:fld>
            <a:endParaRPr lang="en-US"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1" descr="jhtp_23_Multithreading_Page_1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163</a:t>
            </a:fld>
            <a:endParaRPr lang="en-US" altLang="en-US"/>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1" descr="jhtp_23_Multithreading_Page_1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164</a:t>
            </a:fld>
            <a:endParaRPr lang="en-US"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0" name="Picture 1" descr="jhtp_23_Multithreading_Page_1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165</a:t>
            </a:fld>
            <a:endParaRPr lang="en-US" alt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4" name="Picture 1" descr="jhtp_23_Multithreading_Page_1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166</a:t>
            </a:fld>
            <a:endParaRPr lang="en-US" alt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1" descr="jhtp_23_Multithreading_Page_1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167</a:t>
            </a:fld>
            <a:endParaRPr lang="en-US"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23.11.2 </a:t>
            </a:r>
            <a:r>
              <a:rPr lang="en-US" dirty="0" smtClean="0">
                <a:solidFill>
                  <a:srgbClr val="33B38C"/>
                </a:solidFill>
                <a:latin typeface="Goudy Sans Medium"/>
              </a:rPr>
              <a:t>Processing Intermediate Results with </a:t>
            </a:r>
            <a:r>
              <a:rPr lang="en-US" dirty="0" err="1" smtClean="0">
                <a:solidFill>
                  <a:srgbClr val="33B38C"/>
                </a:solidFill>
                <a:latin typeface="Lucida Console"/>
              </a:rPr>
              <a:t>SwingWorker</a:t>
            </a:r>
            <a:r>
              <a:rPr lang="en-US" dirty="0">
                <a:solidFill>
                  <a:srgbClr val="33B38C"/>
                </a:solidFill>
                <a:latin typeface="Goudy Sans Medium" pitchFamily="34" charset="0"/>
              </a:rPr>
              <a:t> : Sieve of Eratosthenes</a:t>
            </a:r>
            <a:r>
              <a:rPr lang="en-US" dirty="0" smtClean="0">
                <a:solidFill>
                  <a:srgbClr val="33B38C"/>
                </a:solidFill>
                <a:latin typeface="Goudy Sans Medium"/>
              </a:rPr>
              <a:t> (cont.)</a:t>
            </a:r>
          </a:p>
        </p:txBody>
      </p:sp>
      <p:sp>
        <p:nvSpPr>
          <p:cNvPr id="235523"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itchFamily="18" charset="0"/>
              </a:rPr>
              <a:t>Class </a:t>
            </a:r>
            <a:r>
              <a:rPr lang="en-US" altLang="en-US" sz="2300" smtClean="0">
                <a:solidFill>
                  <a:srgbClr val="000000"/>
                </a:solidFill>
                <a:latin typeface="Lucida Console" pitchFamily="49" charset="0"/>
              </a:rPr>
              <a:t>PrimeCalculator</a:t>
            </a:r>
            <a:r>
              <a:rPr lang="en-US" altLang="en-US" sz="2300" smtClean="0">
                <a:solidFill>
                  <a:srgbClr val="000000"/>
                </a:solidFill>
                <a:latin typeface="Times New Roman" pitchFamily="18" charset="0"/>
              </a:rPr>
              <a:t> extends </a:t>
            </a:r>
            <a:r>
              <a:rPr lang="en-US" altLang="en-US" sz="2300" smtClean="0">
                <a:solidFill>
                  <a:srgbClr val="000000"/>
                </a:solidFill>
                <a:latin typeface="Lucida Console" pitchFamily="49" charset="0"/>
              </a:rPr>
              <a:t>SwingWorker</a:t>
            </a:r>
            <a:r>
              <a:rPr lang="en-US" altLang="en-US" sz="2300" smtClean="0">
                <a:solidFill>
                  <a:srgbClr val="000000"/>
                </a:solidFill>
                <a:latin typeface="Times New Roman" pitchFamily="18" charset="0"/>
              </a:rPr>
              <a:t>, with the first type parameter indicating the return type of method </a:t>
            </a:r>
            <a:r>
              <a:rPr lang="en-US" altLang="en-US" sz="2300" smtClean="0">
                <a:solidFill>
                  <a:srgbClr val="000000"/>
                </a:solidFill>
                <a:latin typeface="Lucida Console" pitchFamily="49" charset="0"/>
              </a:rPr>
              <a:t>doInBackground</a:t>
            </a:r>
            <a:r>
              <a:rPr lang="en-US" altLang="en-US" sz="2300" smtClean="0">
                <a:solidFill>
                  <a:srgbClr val="000000"/>
                </a:solidFill>
                <a:latin typeface="Times New Roman" pitchFamily="18" charset="0"/>
              </a:rPr>
              <a:t> and the second indicating the type of intermediate results passed between methods </a:t>
            </a:r>
            <a:r>
              <a:rPr lang="en-US" altLang="en-US" sz="2300" smtClean="0">
                <a:solidFill>
                  <a:srgbClr val="000000"/>
                </a:solidFill>
                <a:latin typeface="Lucida Console" pitchFamily="49" charset="0"/>
              </a:rPr>
              <a:t>publish</a:t>
            </a:r>
            <a:r>
              <a:rPr lang="en-US" altLang="en-US" sz="2300" smtClean="0">
                <a:solidFill>
                  <a:srgbClr val="000000"/>
                </a:solidFill>
                <a:latin typeface="Times New Roman" pitchFamily="18" charset="0"/>
              </a:rPr>
              <a:t> and </a:t>
            </a:r>
            <a:r>
              <a:rPr lang="en-US" altLang="en-US" sz="2300" smtClean="0">
                <a:solidFill>
                  <a:srgbClr val="000000"/>
                </a:solidFill>
                <a:latin typeface="Lucida Console" pitchFamily="49" charset="0"/>
              </a:rPr>
              <a:t>process</a:t>
            </a:r>
            <a:r>
              <a:rPr lang="en-US" altLang="en-US" sz="2300" smtClean="0">
                <a:solidFill>
                  <a:srgbClr val="000000"/>
                </a:solidFill>
                <a:latin typeface="Times New Roman" pitchFamily="18" charset="0"/>
              </a:rPr>
              <a:t>.</a:t>
            </a:r>
          </a:p>
          <a:p>
            <a:pPr eaLnBrk="1" hangingPunct="1">
              <a:lnSpc>
                <a:spcPct val="80000"/>
              </a:lnSpc>
            </a:pPr>
            <a:r>
              <a:rPr lang="en-US" altLang="en-US" sz="2300" smtClean="0">
                <a:solidFill>
                  <a:srgbClr val="000000"/>
                </a:solidFill>
                <a:latin typeface="Lucida Console" pitchFamily="49" charset="0"/>
              </a:rPr>
              <a:t>SwingWorker</a:t>
            </a:r>
            <a:r>
              <a:rPr lang="en-US" altLang="en-US" sz="2300" smtClean="0">
                <a:solidFill>
                  <a:srgbClr val="000000"/>
                </a:solidFill>
                <a:latin typeface="Times New Roman" pitchFamily="18" charset="0"/>
              </a:rPr>
              <a:t> method </a:t>
            </a:r>
            <a:r>
              <a:rPr lang="en-US" altLang="en-US" sz="2300" smtClean="0">
                <a:solidFill>
                  <a:srgbClr val="0000FF"/>
                </a:solidFill>
                <a:latin typeface="LucidaSansTypewriter" pitchFamily="49" charset="0"/>
              </a:rPr>
              <a:t>isCancelled</a:t>
            </a:r>
            <a:r>
              <a:rPr lang="en-US" altLang="en-US" sz="2300" smtClean="0">
                <a:solidFill>
                  <a:srgbClr val="000000"/>
                </a:solidFill>
                <a:latin typeface="Times New Roman" pitchFamily="18" charset="0"/>
              </a:rPr>
              <a:t> determines whether the user has clicked the </a:t>
            </a:r>
            <a:r>
              <a:rPr lang="en-US" altLang="en-US" sz="2300" smtClean="0">
                <a:solidFill>
                  <a:srgbClr val="000000"/>
                </a:solidFill>
                <a:latin typeface="Arial" pitchFamily="34" charset="0"/>
              </a:rPr>
              <a:t>Cancel</a:t>
            </a:r>
            <a:r>
              <a:rPr lang="en-US" altLang="en-US" sz="2300" smtClean="0">
                <a:solidFill>
                  <a:srgbClr val="000000"/>
                </a:solidFill>
                <a:latin typeface="Times New Roman" pitchFamily="18" charset="0"/>
              </a:rPr>
              <a:t> button.</a:t>
            </a:r>
          </a:p>
          <a:p>
            <a:pPr lvl="1" eaLnBrk="1" hangingPunct="1">
              <a:lnSpc>
                <a:spcPct val="80000"/>
              </a:lnSpc>
            </a:pPr>
            <a:r>
              <a:rPr lang="en-US" altLang="en-US" sz="2000" smtClean="0">
                <a:solidFill>
                  <a:srgbClr val="000000"/>
                </a:solidFill>
                <a:latin typeface="Times New Roman" pitchFamily="18" charset="0"/>
              </a:rPr>
              <a:t>If </a:t>
            </a:r>
            <a:r>
              <a:rPr lang="en-US" altLang="en-US" sz="2000" smtClean="0">
                <a:solidFill>
                  <a:srgbClr val="000000"/>
                </a:solidFill>
                <a:latin typeface="Lucida Console" pitchFamily="49" charset="0"/>
              </a:rPr>
              <a:t>isCancelled</a:t>
            </a:r>
            <a:r>
              <a:rPr lang="en-US" altLang="en-US" sz="2000" smtClean="0">
                <a:solidFill>
                  <a:srgbClr val="000000"/>
                </a:solidFill>
                <a:latin typeface="Times New Roman" pitchFamily="18" charset="0"/>
              </a:rPr>
              <a:t> returns </a:t>
            </a:r>
            <a:r>
              <a:rPr lang="en-US" altLang="en-US" sz="2000" smtClean="0">
                <a:solidFill>
                  <a:srgbClr val="000000"/>
                </a:solidFill>
                <a:latin typeface="Lucida Console" pitchFamily="49" charset="0"/>
              </a:rPr>
              <a:t>true</a:t>
            </a:r>
            <a:r>
              <a:rPr lang="en-US" altLang="en-US" sz="2000" smtClean="0">
                <a:solidFill>
                  <a:srgbClr val="000000"/>
                </a:solidFill>
                <a:latin typeface="Times New Roman" pitchFamily="18" charset="0"/>
              </a:rPr>
              <a:t>, method </a:t>
            </a:r>
            <a:r>
              <a:rPr lang="en-US" altLang="en-US" sz="2000" smtClean="0">
                <a:solidFill>
                  <a:srgbClr val="000000"/>
                </a:solidFill>
                <a:latin typeface="Lucida Console" pitchFamily="49" charset="0"/>
              </a:rPr>
              <a:t>doInBackground</a:t>
            </a:r>
            <a:r>
              <a:rPr lang="en-US" altLang="en-US" sz="2000" smtClean="0">
                <a:solidFill>
                  <a:srgbClr val="000000"/>
                </a:solidFill>
                <a:latin typeface="Times New Roman" pitchFamily="18" charset="0"/>
              </a:rPr>
              <a:t> returns the number of primes found so far without finishing the computation. </a:t>
            </a:r>
          </a:p>
          <a:p>
            <a:pPr lvl="1" eaLnBrk="1" hangingPunct="1">
              <a:lnSpc>
                <a:spcPct val="80000"/>
              </a:lnSpc>
            </a:pPr>
            <a:r>
              <a:rPr lang="en-US" altLang="en-US" sz="2000" smtClean="0">
                <a:solidFill>
                  <a:srgbClr val="000000"/>
                </a:solidFill>
                <a:latin typeface="Times New Roman" pitchFamily="18" charset="0"/>
              </a:rPr>
              <a:t>If the calculation isn’t canceled, line 49 calls </a:t>
            </a:r>
            <a:r>
              <a:rPr lang="en-US" altLang="en-US" sz="2000" smtClean="0">
                <a:solidFill>
                  <a:srgbClr val="000000"/>
                </a:solidFill>
                <a:latin typeface="Lucida Console" pitchFamily="49" charset="0"/>
              </a:rPr>
              <a:t>setProgress</a:t>
            </a:r>
            <a:r>
              <a:rPr lang="en-US" altLang="en-US" sz="2000" smtClean="0">
                <a:solidFill>
                  <a:srgbClr val="000000"/>
                </a:solidFill>
                <a:latin typeface="Times New Roman" pitchFamily="18" charset="0"/>
              </a:rPr>
              <a:t> to update the percentage of the array that has been traversed so far.</a:t>
            </a:r>
          </a:p>
          <a:p>
            <a:pPr eaLnBrk="1" hangingPunct="1">
              <a:lnSpc>
                <a:spcPct val="80000"/>
              </a:lnSpc>
            </a:pPr>
            <a:r>
              <a:rPr lang="en-US" altLang="en-US" sz="2300" smtClean="0">
                <a:solidFill>
                  <a:srgbClr val="000000"/>
                </a:solidFill>
                <a:latin typeface="Times New Roman" pitchFamily="18" charset="0"/>
              </a:rPr>
              <a:t>Line 61 tests whether the element of array </a:t>
            </a:r>
            <a:r>
              <a:rPr lang="en-US" altLang="en-US" sz="2300" smtClean="0">
                <a:solidFill>
                  <a:srgbClr val="000000"/>
                </a:solidFill>
                <a:latin typeface="Lucida Console" pitchFamily="49" charset="0"/>
              </a:rPr>
              <a:t>primes</a:t>
            </a:r>
            <a:r>
              <a:rPr lang="en-US" altLang="en-US" sz="2300" smtClean="0">
                <a:solidFill>
                  <a:srgbClr val="000000"/>
                </a:solidFill>
                <a:latin typeface="Times New Roman" pitchFamily="18" charset="0"/>
              </a:rPr>
              <a:t> at the current index is </a:t>
            </a:r>
            <a:r>
              <a:rPr lang="en-US" altLang="en-US" sz="2300" smtClean="0">
                <a:solidFill>
                  <a:srgbClr val="000000"/>
                </a:solidFill>
                <a:latin typeface="Lucida Console" pitchFamily="49" charset="0"/>
              </a:rPr>
              <a:t>true</a:t>
            </a:r>
            <a:r>
              <a:rPr lang="en-US" altLang="en-US" sz="2300" smtClean="0">
                <a:solidFill>
                  <a:srgbClr val="000000"/>
                </a:solidFill>
                <a:latin typeface="Times New Roman" pitchFamily="18" charset="0"/>
              </a:rPr>
              <a:t> (and thus prime).</a:t>
            </a:r>
          </a:p>
          <a:p>
            <a:pPr eaLnBrk="1" hangingPunct="1">
              <a:lnSpc>
                <a:spcPct val="80000"/>
              </a:lnSpc>
            </a:pPr>
            <a:r>
              <a:rPr lang="en-US" altLang="en-US" sz="2300" smtClean="0">
                <a:solidFill>
                  <a:srgbClr val="000000"/>
                </a:solidFill>
                <a:latin typeface="Times New Roman" pitchFamily="18" charset="0"/>
              </a:rPr>
              <a:t>If so, line 63 passes the index to method </a:t>
            </a:r>
            <a:r>
              <a:rPr lang="en-US" altLang="en-US" sz="2300" smtClean="0">
                <a:solidFill>
                  <a:srgbClr val="000000"/>
                </a:solidFill>
                <a:latin typeface="Lucida Console" pitchFamily="49" charset="0"/>
              </a:rPr>
              <a:t>publish</a:t>
            </a:r>
            <a:r>
              <a:rPr lang="en-US" altLang="en-US" sz="2300" smtClean="0">
                <a:solidFill>
                  <a:srgbClr val="000000"/>
                </a:solidFill>
                <a:latin typeface="Times New Roman" pitchFamily="18" charset="0"/>
              </a:rPr>
              <a:t> so that it can be displayed as an </a:t>
            </a:r>
            <a:r>
              <a:rPr lang="en-US" altLang="en-US" sz="2300" i="1" smtClean="0">
                <a:solidFill>
                  <a:srgbClr val="000000"/>
                </a:solidFill>
                <a:latin typeface="Times New Roman" pitchFamily="18" charset="0"/>
              </a:rPr>
              <a:t>intermediate result </a:t>
            </a:r>
            <a:r>
              <a:rPr lang="en-US" altLang="en-US" sz="2300" smtClean="0">
                <a:solidFill>
                  <a:srgbClr val="000000"/>
                </a:solidFill>
                <a:latin typeface="Times New Roman" pitchFamily="18" charset="0"/>
              </a:rPr>
              <a:t>in the GUI.</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168</a:t>
            </a:fld>
            <a:endParaRPr lang="en-US"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23.11.2 </a:t>
            </a:r>
            <a:r>
              <a:rPr lang="en-US" dirty="0" smtClean="0">
                <a:solidFill>
                  <a:srgbClr val="33B38C"/>
                </a:solidFill>
                <a:latin typeface="Goudy Sans Medium"/>
              </a:rPr>
              <a:t>Processing Intermediate Results with </a:t>
            </a:r>
            <a:r>
              <a:rPr lang="en-US" dirty="0" err="1" smtClean="0">
                <a:solidFill>
                  <a:srgbClr val="33B38C"/>
                </a:solidFill>
                <a:latin typeface="Lucida Console"/>
              </a:rPr>
              <a:t>SwingWorker</a:t>
            </a:r>
            <a:r>
              <a:rPr lang="en-US" dirty="0">
                <a:solidFill>
                  <a:srgbClr val="33B38C"/>
                </a:solidFill>
                <a:latin typeface="Goudy Sans Medium" pitchFamily="34" charset="0"/>
              </a:rPr>
              <a:t> : Sieve of Eratosthenes</a:t>
            </a:r>
            <a:r>
              <a:rPr lang="en-US" dirty="0" smtClean="0">
                <a:solidFill>
                  <a:srgbClr val="33B38C"/>
                </a:solidFill>
                <a:latin typeface="Goudy Sans Medium"/>
              </a:rPr>
              <a:t> (cont.)</a:t>
            </a:r>
          </a:p>
        </p:txBody>
      </p:sp>
      <p:sp>
        <p:nvSpPr>
          <p:cNvPr id="23757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Method </a:t>
            </a:r>
            <a:r>
              <a:rPr lang="en-US" altLang="en-US" smtClean="0">
                <a:solidFill>
                  <a:srgbClr val="000000"/>
                </a:solidFill>
                <a:latin typeface="Lucida Console" pitchFamily="49" charset="0"/>
              </a:rPr>
              <a:t>process</a:t>
            </a:r>
            <a:r>
              <a:rPr lang="en-US" altLang="en-US" smtClean="0">
                <a:solidFill>
                  <a:srgbClr val="000000"/>
                </a:solidFill>
                <a:latin typeface="Times New Roman" pitchFamily="18" charset="0"/>
              </a:rPr>
              <a:t> executes in the event dispatch thread and receives its argument </a:t>
            </a:r>
            <a:r>
              <a:rPr lang="en-US" altLang="en-US" smtClean="0">
                <a:solidFill>
                  <a:srgbClr val="000000"/>
                </a:solidFill>
                <a:latin typeface="Lucida Console" pitchFamily="49" charset="0"/>
              </a:rPr>
              <a:t>publishedVals</a:t>
            </a:r>
            <a:r>
              <a:rPr lang="en-US" altLang="en-US" smtClean="0">
                <a:solidFill>
                  <a:srgbClr val="000000"/>
                </a:solidFill>
                <a:latin typeface="Times New Roman" pitchFamily="18" charset="0"/>
              </a:rPr>
              <a:t> from method </a:t>
            </a:r>
            <a:r>
              <a:rPr lang="en-US" altLang="en-US" smtClean="0">
                <a:solidFill>
                  <a:srgbClr val="000000"/>
                </a:solidFill>
                <a:latin typeface="Lucida Console" pitchFamily="49" charset="0"/>
              </a:rPr>
              <a:t>publish</a:t>
            </a:r>
            <a:r>
              <a:rPr lang="en-US" altLang="en-US" smtClean="0">
                <a:solidFill>
                  <a:srgbClr val="000000"/>
                </a:solidFill>
                <a:latin typeface="Times New Roman" pitchFamily="18" charset="0"/>
              </a:rPr>
              <a:t>.</a:t>
            </a:r>
          </a:p>
          <a:p>
            <a:pPr eaLnBrk="1" hangingPunct="1"/>
            <a:r>
              <a:rPr lang="en-US" altLang="en-US" smtClean="0">
                <a:solidFill>
                  <a:srgbClr val="000000"/>
                </a:solidFill>
                <a:latin typeface="Times New Roman" pitchFamily="18" charset="0"/>
              </a:rPr>
              <a:t>The passing of values between </a:t>
            </a:r>
            <a:r>
              <a:rPr lang="en-US" altLang="en-US" smtClean="0">
                <a:solidFill>
                  <a:srgbClr val="000000"/>
                </a:solidFill>
                <a:latin typeface="Lucida Console" pitchFamily="49" charset="0"/>
              </a:rPr>
              <a:t>publish</a:t>
            </a:r>
            <a:r>
              <a:rPr lang="en-US" altLang="en-US" smtClean="0">
                <a:solidFill>
                  <a:srgbClr val="000000"/>
                </a:solidFill>
                <a:latin typeface="Times New Roman" pitchFamily="18" charset="0"/>
              </a:rPr>
              <a:t> in the worker thread and </a:t>
            </a:r>
            <a:r>
              <a:rPr lang="en-US" altLang="en-US" smtClean="0">
                <a:solidFill>
                  <a:srgbClr val="000000"/>
                </a:solidFill>
                <a:latin typeface="Lucida Console" pitchFamily="49" charset="0"/>
              </a:rPr>
              <a:t>process</a:t>
            </a:r>
            <a:r>
              <a:rPr lang="en-US" altLang="en-US" smtClean="0">
                <a:solidFill>
                  <a:srgbClr val="000000"/>
                </a:solidFill>
                <a:latin typeface="Times New Roman" pitchFamily="18" charset="0"/>
              </a:rPr>
              <a:t> in the event dispatch thread is asynchronous; </a:t>
            </a:r>
            <a:r>
              <a:rPr lang="en-US" altLang="en-US" smtClean="0">
                <a:solidFill>
                  <a:srgbClr val="000000"/>
                </a:solidFill>
                <a:latin typeface="Lucida Console" pitchFamily="49" charset="0"/>
              </a:rPr>
              <a:t>process</a:t>
            </a:r>
            <a:r>
              <a:rPr lang="en-US" altLang="en-US" smtClean="0">
                <a:solidFill>
                  <a:srgbClr val="000000"/>
                </a:solidFill>
                <a:latin typeface="Times New Roman" pitchFamily="18" charset="0"/>
              </a:rPr>
              <a:t> might not be invoked for every call to </a:t>
            </a:r>
            <a:r>
              <a:rPr lang="en-US" altLang="en-US" smtClean="0">
                <a:solidFill>
                  <a:srgbClr val="000000"/>
                </a:solidFill>
                <a:latin typeface="Lucida Console" pitchFamily="49" charset="0"/>
              </a:rPr>
              <a:t>publish</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169</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descr="jhtp_23_Multithreading_Page_00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a:t>
            </a:fld>
            <a:endParaRPr lang="en-US"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23.11.2 </a:t>
            </a:r>
            <a:r>
              <a:rPr lang="en-US" dirty="0" smtClean="0">
                <a:solidFill>
                  <a:srgbClr val="33B38C"/>
                </a:solidFill>
                <a:latin typeface="Goudy Sans Medium"/>
              </a:rPr>
              <a:t>Processing Intermediate Results with </a:t>
            </a:r>
            <a:r>
              <a:rPr lang="en-US" dirty="0" err="1" smtClean="0">
                <a:solidFill>
                  <a:srgbClr val="33B38C"/>
                </a:solidFill>
                <a:latin typeface="Lucida Console"/>
              </a:rPr>
              <a:t>SwingWorker</a:t>
            </a:r>
            <a:r>
              <a:rPr lang="en-US" dirty="0">
                <a:solidFill>
                  <a:srgbClr val="33B38C"/>
                </a:solidFill>
                <a:latin typeface="Goudy Sans Medium" pitchFamily="34" charset="0"/>
              </a:rPr>
              <a:t> : Sieve of Eratosthenes</a:t>
            </a:r>
            <a:r>
              <a:rPr lang="en-US" dirty="0" smtClean="0">
                <a:solidFill>
                  <a:srgbClr val="33B38C"/>
                </a:solidFill>
                <a:latin typeface="Goudy Sans Medium"/>
              </a:rPr>
              <a:t> (cont.)</a:t>
            </a:r>
          </a:p>
        </p:txBody>
      </p:sp>
      <p:sp>
        <p:nvSpPr>
          <p:cNvPr id="239619" name="Text Placeholder 2"/>
          <p:cNvSpPr>
            <a:spLocks noGrp="1"/>
          </p:cNvSpPr>
          <p:nvPr>
            <p:ph type="body" idx="1"/>
          </p:nvPr>
        </p:nvSpPr>
        <p:spPr/>
        <p:txBody>
          <a:bodyPr/>
          <a:lstStyle/>
          <a:p>
            <a:pPr eaLnBrk="1" hangingPunct="1">
              <a:lnSpc>
                <a:spcPct val="90000"/>
              </a:lnSpc>
            </a:pPr>
            <a:r>
              <a:rPr lang="en-US" altLang="en-US" smtClean="0">
                <a:solidFill>
                  <a:srgbClr val="0000FF"/>
                </a:solidFill>
                <a:latin typeface="LucidaSansTypewriter" pitchFamily="49" charset="0"/>
              </a:rPr>
              <a:t>PropertyChangeListener</a:t>
            </a:r>
            <a:r>
              <a:rPr lang="en-US" altLang="en-US" smtClean="0">
                <a:solidFill>
                  <a:srgbClr val="000000"/>
                </a:solidFill>
                <a:latin typeface="Times New Roman" pitchFamily="18" charset="0"/>
              </a:rPr>
              <a:t> is an interface from package </a:t>
            </a:r>
            <a:r>
              <a:rPr lang="en-US" altLang="en-US" smtClean="0">
                <a:solidFill>
                  <a:srgbClr val="000000"/>
                </a:solidFill>
                <a:latin typeface="Lucida Console" pitchFamily="49" charset="0"/>
              </a:rPr>
              <a:t>java.beans</a:t>
            </a:r>
            <a:r>
              <a:rPr lang="en-US" altLang="en-US" smtClean="0">
                <a:solidFill>
                  <a:srgbClr val="000000"/>
                </a:solidFill>
                <a:latin typeface="Times New Roman" pitchFamily="18" charset="0"/>
              </a:rPr>
              <a:t> that defines a single method, </a:t>
            </a:r>
            <a:r>
              <a:rPr lang="en-US" altLang="en-US" smtClean="0">
                <a:solidFill>
                  <a:srgbClr val="000000"/>
                </a:solidFill>
                <a:latin typeface="Lucida Console" pitchFamily="49" charset="0"/>
              </a:rPr>
              <a:t>propertyChange</a:t>
            </a:r>
            <a:r>
              <a:rPr lang="en-US" altLang="en-US" smtClean="0">
                <a:solidFill>
                  <a:srgbClr val="000000"/>
                </a:solidFill>
                <a:latin typeface="Times New Roman" pitchFamily="18" charset="0"/>
              </a:rPr>
              <a:t>.</a:t>
            </a:r>
          </a:p>
          <a:p>
            <a:pPr eaLnBrk="1" hangingPunct="1">
              <a:lnSpc>
                <a:spcPct val="90000"/>
              </a:lnSpc>
            </a:pPr>
            <a:r>
              <a:rPr lang="en-US" altLang="en-US" smtClean="0">
                <a:solidFill>
                  <a:srgbClr val="000000"/>
                </a:solidFill>
                <a:latin typeface="Times New Roman" pitchFamily="18" charset="0"/>
              </a:rPr>
              <a:t>Every time method </a:t>
            </a:r>
            <a:r>
              <a:rPr lang="en-US" altLang="en-US" smtClean="0">
                <a:solidFill>
                  <a:srgbClr val="000000"/>
                </a:solidFill>
                <a:latin typeface="Lucida Console" pitchFamily="49" charset="0"/>
              </a:rPr>
              <a:t>setProgress</a:t>
            </a:r>
            <a:r>
              <a:rPr lang="en-US" altLang="en-US" smtClean="0">
                <a:solidFill>
                  <a:srgbClr val="000000"/>
                </a:solidFill>
                <a:latin typeface="Times New Roman" pitchFamily="18" charset="0"/>
              </a:rPr>
              <a:t> is invoked on a </a:t>
            </a:r>
            <a:r>
              <a:rPr lang="en-US" altLang="en-US" smtClean="0">
                <a:solidFill>
                  <a:srgbClr val="000000"/>
                </a:solidFill>
                <a:latin typeface="Lucida Console" pitchFamily="49" charset="0"/>
              </a:rPr>
              <a:t>PrimeCalculator</a:t>
            </a:r>
            <a:r>
              <a:rPr lang="en-US" altLang="en-US" smtClean="0">
                <a:solidFill>
                  <a:srgbClr val="000000"/>
                </a:solidFill>
                <a:latin typeface="Times New Roman" pitchFamily="18" charset="0"/>
              </a:rPr>
              <a:t>, the </a:t>
            </a:r>
            <a:r>
              <a:rPr lang="en-US" altLang="en-US" smtClean="0">
                <a:solidFill>
                  <a:srgbClr val="000000"/>
                </a:solidFill>
                <a:latin typeface="Lucida Console" pitchFamily="49" charset="0"/>
              </a:rPr>
              <a:t>PrimeCalculator</a:t>
            </a:r>
            <a:r>
              <a:rPr lang="en-US" altLang="en-US" smtClean="0">
                <a:solidFill>
                  <a:srgbClr val="000000"/>
                </a:solidFill>
                <a:latin typeface="Times New Roman" pitchFamily="18" charset="0"/>
              </a:rPr>
              <a:t> generates a </a:t>
            </a:r>
            <a:r>
              <a:rPr lang="en-US" altLang="en-US" smtClean="0">
                <a:solidFill>
                  <a:srgbClr val="000000"/>
                </a:solidFill>
                <a:latin typeface="Lucida Console" pitchFamily="49" charset="0"/>
              </a:rPr>
              <a:t>PropertyChangeEvent</a:t>
            </a:r>
            <a:r>
              <a:rPr lang="en-US" altLang="en-US" smtClean="0">
                <a:solidFill>
                  <a:srgbClr val="000000"/>
                </a:solidFill>
                <a:latin typeface="Times New Roman" pitchFamily="18" charset="0"/>
              </a:rPr>
              <a:t> to indicate that the progress property has changed.</a:t>
            </a:r>
          </a:p>
          <a:p>
            <a:pPr eaLnBrk="1" hangingPunct="1">
              <a:lnSpc>
                <a:spcPct val="90000"/>
              </a:lnSpc>
            </a:pPr>
            <a:r>
              <a:rPr lang="en-US" altLang="en-US" smtClean="0">
                <a:solidFill>
                  <a:srgbClr val="000000"/>
                </a:solidFill>
                <a:latin typeface="Times New Roman" pitchFamily="18" charset="0"/>
              </a:rPr>
              <a:t>Method </a:t>
            </a:r>
            <a:r>
              <a:rPr lang="en-US" altLang="en-US" smtClean="0">
                <a:solidFill>
                  <a:srgbClr val="000000"/>
                </a:solidFill>
                <a:latin typeface="Lucida Console" pitchFamily="49" charset="0"/>
              </a:rPr>
              <a:t>propertyChange</a:t>
            </a:r>
            <a:r>
              <a:rPr lang="en-US" altLang="en-US" smtClean="0">
                <a:solidFill>
                  <a:srgbClr val="000000"/>
                </a:solidFill>
                <a:latin typeface="Times New Roman" pitchFamily="18" charset="0"/>
              </a:rPr>
              <a:t> listens for these events.</a:t>
            </a:r>
          </a:p>
          <a:p>
            <a:pPr eaLnBrk="1" hangingPunct="1">
              <a:lnSpc>
                <a:spcPct val="90000"/>
              </a:lnSpc>
            </a:pPr>
            <a:r>
              <a:rPr lang="en-US" altLang="en-US" smtClean="0">
                <a:solidFill>
                  <a:srgbClr val="000000"/>
                </a:solidFill>
                <a:latin typeface="Times New Roman" pitchFamily="18" charset="0"/>
              </a:rPr>
              <a:t>The argument </a:t>
            </a:r>
            <a:r>
              <a:rPr lang="en-US" altLang="en-US" smtClean="0">
                <a:solidFill>
                  <a:srgbClr val="000000"/>
                </a:solidFill>
                <a:latin typeface="Lucida Console" pitchFamily="49" charset="0"/>
              </a:rPr>
              <a:t>true</a:t>
            </a:r>
            <a:r>
              <a:rPr lang="en-US" altLang="en-US" smtClean="0">
                <a:solidFill>
                  <a:srgbClr val="000000"/>
                </a:solidFill>
                <a:latin typeface="Times New Roman" pitchFamily="18" charset="0"/>
              </a:rPr>
              <a:t> to </a:t>
            </a:r>
            <a:r>
              <a:rPr lang="en-US" altLang="en-US" smtClean="0">
                <a:solidFill>
                  <a:srgbClr val="000000"/>
                </a:solidFill>
                <a:latin typeface="Lucida Console" pitchFamily="49" charset="0"/>
              </a:rPr>
              <a:t>SwingWorker</a:t>
            </a:r>
            <a:r>
              <a:rPr lang="en-US" altLang="en-US" smtClean="0">
                <a:solidFill>
                  <a:srgbClr val="000000"/>
                </a:solidFill>
                <a:latin typeface="Times New Roman" pitchFamily="18" charset="0"/>
              </a:rPr>
              <a:t> method </a:t>
            </a:r>
            <a:r>
              <a:rPr lang="en-US" altLang="en-US" smtClean="0">
                <a:solidFill>
                  <a:srgbClr val="0000FF"/>
                </a:solidFill>
                <a:latin typeface="LucidaSansTypewriter" pitchFamily="49" charset="0"/>
              </a:rPr>
              <a:t>cancel</a:t>
            </a:r>
            <a:r>
              <a:rPr lang="en-US" altLang="en-US" smtClean="0">
                <a:solidFill>
                  <a:srgbClr val="000000"/>
                </a:solidFill>
                <a:latin typeface="Times New Roman" pitchFamily="18" charset="0"/>
              </a:rPr>
              <a:t> indicates that the thread performing the task should be interrupted in an attempt to cancel the task.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170</a:t>
            </a:fld>
            <a:endParaRPr lang="en-US"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API</a:t>
            </a:r>
            <a:endParaRPr lang="en-US" dirty="0" smtClean="0">
              <a:solidFill>
                <a:srgbClr val="3380E6"/>
              </a:solidFill>
              <a:latin typeface="Arial"/>
            </a:endParaRPr>
          </a:p>
        </p:txBody>
      </p:sp>
      <p:sp>
        <p:nvSpPr>
          <p:cNvPr id="241667"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In Section 7.15, we used class </a:t>
            </a:r>
            <a:r>
              <a:rPr lang="en-US" altLang="en-US" smtClean="0">
                <a:solidFill>
                  <a:srgbClr val="000000"/>
                </a:solidFill>
                <a:latin typeface="Lucida Console" pitchFamily="49" charset="0"/>
              </a:rPr>
              <a:t>Arrays</a:t>
            </a:r>
            <a:r>
              <a:rPr lang="en-US" altLang="en-US" smtClean="0">
                <a:solidFill>
                  <a:srgbClr val="000000"/>
                </a:solidFill>
                <a:latin typeface="Times New Roman" pitchFamily="18" charset="0"/>
              </a:rPr>
              <a:t>’s </a:t>
            </a:r>
            <a:r>
              <a:rPr lang="en-US" altLang="en-US" smtClean="0">
                <a:solidFill>
                  <a:srgbClr val="000000"/>
                </a:solidFill>
                <a:latin typeface="Lucida Console" pitchFamily="49" charset="0"/>
              </a:rPr>
              <a:t>static</a:t>
            </a:r>
            <a:r>
              <a:rPr lang="en-US" altLang="en-US" smtClean="0">
                <a:solidFill>
                  <a:srgbClr val="000000"/>
                </a:solidFill>
                <a:latin typeface="Times New Roman" pitchFamily="18" charset="0"/>
              </a:rPr>
              <a:t> method </a:t>
            </a:r>
            <a:r>
              <a:rPr lang="en-US" altLang="en-US" smtClean="0">
                <a:solidFill>
                  <a:srgbClr val="000000"/>
                </a:solidFill>
                <a:latin typeface="Lucida Console" pitchFamily="49" charset="0"/>
              </a:rPr>
              <a:t>sort</a:t>
            </a:r>
            <a:r>
              <a:rPr lang="en-US" altLang="en-US" smtClean="0">
                <a:solidFill>
                  <a:srgbClr val="000000"/>
                </a:solidFill>
                <a:latin typeface="Times New Roman" pitchFamily="18" charset="0"/>
              </a:rPr>
              <a:t> to sort an array and we introduced static method </a:t>
            </a:r>
            <a:r>
              <a:rPr lang="en-US" altLang="en-US" smtClean="0">
                <a:solidFill>
                  <a:srgbClr val="000000"/>
                </a:solidFill>
                <a:latin typeface="Lucida Console" pitchFamily="49" charset="0"/>
              </a:rPr>
              <a:t>parallelSort</a:t>
            </a:r>
            <a:r>
              <a:rPr lang="en-US" altLang="en-US" smtClean="0">
                <a:solidFill>
                  <a:srgbClr val="000000"/>
                </a:solidFill>
                <a:latin typeface="Times New Roman" pitchFamily="18" charset="0"/>
              </a:rPr>
              <a:t> for sorting large arrays more efficiently on multi-core systems. </a:t>
            </a:r>
          </a:p>
          <a:p>
            <a:pPr eaLnBrk="1" hangingPunct="1"/>
            <a:r>
              <a:rPr lang="en-US" altLang="en-US" smtClean="0">
                <a:solidFill>
                  <a:srgbClr val="000000"/>
                </a:solidFill>
                <a:latin typeface="Times New Roman" pitchFamily="18" charset="0"/>
              </a:rPr>
              <a:t>Figure 23.28 uses both methods to sort 15,000,000 element arrays of random </a:t>
            </a:r>
            <a:r>
              <a:rPr lang="en-US" altLang="en-US" smtClean="0">
                <a:solidFill>
                  <a:srgbClr val="000000"/>
                </a:solidFill>
                <a:latin typeface="Lucida Console" pitchFamily="49" charset="0"/>
              </a:rPr>
              <a:t>int</a:t>
            </a:r>
            <a:r>
              <a:rPr lang="en-US" altLang="en-US" smtClean="0">
                <a:solidFill>
                  <a:srgbClr val="000000"/>
                </a:solidFill>
                <a:latin typeface="Times New Roman" pitchFamily="18" charset="0"/>
              </a:rPr>
              <a:t> values so that we can demonstrate </a:t>
            </a:r>
            <a:r>
              <a:rPr lang="en-US" altLang="en-US" smtClean="0">
                <a:solidFill>
                  <a:srgbClr val="000000"/>
                </a:solidFill>
                <a:latin typeface="Lucida Console" pitchFamily="49" charset="0"/>
              </a:rPr>
              <a:t>parallelSort</a:t>
            </a:r>
            <a:r>
              <a:rPr lang="en-US" altLang="en-US" smtClean="0">
                <a:solidFill>
                  <a:srgbClr val="000000"/>
                </a:solidFill>
                <a:latin typeface="Times New Roman" pitchFamily="18" charset="0"/>
              </a:rPr>
              <a:t>’s performance improvement of over </a:t>
            </a:r>
            <a:r>
              <a:rPr lang="en-US" altLang="en-US" smtClean="0">
                <a:solidFill>
                  <a:srgbClr val="000000"/>
                </a:solidFill>
                <a:latin typeface="Lucida Console" pitchFamily="49" charset="0"/>
              </a:rPr>
              <a:t>sort</a:t>
            </a:r>
            <a:r>
              <a:rPr lang="en-US" altLang="en-US" smtClean="0">
                <a:solidFill>
                  <a:srgbClr val="000000"/>
                </a:solidFill>
                <a:latin typeface="Times New Roman" pitchFamily="18" charset="0"/>
              </a:rPr>
              <a:t> on a multi-core system (we ran this on a dual-core system).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171</a:t>
            </a:fld>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1" descr="jhtp_23_Multithreading_Page_1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172</a:t>
            </a:fld>
            <a:endParaRPr lang="en-US"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1" descr="jhtp_23_Multithreading_Page_1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173</a:t>
            </a:fld>
            <a:endParaRPr lang="en-US"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1" descr="jhtp_23_Multithreading_Page_1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174</a:t>
            </a:fld>
            <a:endParaRPr lang="en-US"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t>
            </a:r>
            <a:r>
              <a:rPr lang="en-US" dirty="0" smtClean="0">
                <a:solidFill>
                  <a:srgbClr val="3380E6"/>
                </a:solidFill>
                <a:latin typeface="Arial"/>
              </a:rPr>
              <a:t>API (Cont.)</a:t>
            </a:r>
          </a:p>
        </p:txBody>
      </p:sp>
      <p:sp>
        <p:nvSpPr>
          <p:cNvPr id="183299" name="Text Placeholder 2"/>
          <p:cNvSpPr>
            <a:spLocks noGrp="1"/>
          </p:cNvSpPr>
          <p:nvPr>
            <p:ph type="body" idx="1"/>
          </p:nvPr>
        </p:nvSpPr>
        <p:spPr/>
        <p:txBody>
          <a:bodyPr/>
          <a:lstStyle/>
          <a:p>
            <a:pPr marL="109537" indent="0" eaLnBrk="1" hangingPunct="1">
              <a:buFont typeface="Wingdings 3" pitchFamily="18" charset="2"/>
              <a:buNone/>
              <a:defRPr/>
            </a:pPr>
            <a:r>
              <a:rPr lang="en-US" altLang="en-US" b="1" i="1" dirty="0" smtClean="0">
                <a:solidFill>
                  <a:srgbClr val="000000"/>
                </a:solidFill>
                <a:latin typeface="Times New Roman" pitchFamily="18" charset="0"/>
              </a:rPr>
              <a:t>Other Parallel Array Operations</a:t>
            </a:r>
          </a:p>
          <a:p>
            <a:pPr eaLnBrk="1" hangingPunct="1">
              <a:defRPr/>
            </a:pPr>
            <a:r>
              <a:rPr lang="en-US" altLang="en-US" dirty="0" smtClean="0">
                <a:solidFill>
                  <a:srgbClr val="000000"/>
                </a:solidFill>
                <a:latin typeface="Times New Roman" pitchFamily="18" charset="0"/>
              </a:rPr>
              <a:t>In addition to method </a:t>
            </a:r>
            <a:r>
              <a:rPr lang="en-US" altLang="en-US" dirty="0" err="1" smtClean="0">
                <a:solidFill>
                  <a:srgbClr val="000000"/>
                </a:solidFill>
                <a:latin typeface="Lucida Console" panose="020B0609040504020204" pitchFamily="49" charset="0"/>
              </a:rPr>
              <a:t>parallelSort</a:t>
            </a:r>
            <a:r>
              <a:rPr lang="en-US" altLang="en-US" dirty="0" smtClean="0">
                <a:solidFill>
                  <a:srgbClr val="000000"/>
                </a:solidFill>
                <a:latin typeface="Times New Roman" pitchFamily="18" charset="0"/>
              </a:rPr>
              <a:t>, class </a:t>
            </a:r>
            <a:r>
              <a:rPr lang="en-US" altLang="en-US" dirty="0" smtClean="0">
                <a:solidFill>
                  <a:srgbClr val="000000"/>
                </a:solidFill>
                <a:latin typeface="Lucida Console" panose="020B0609040504020204" pitchFamily="49" charset="0"/>
              </a:rPr>
              <a:t>Arrays</a:t>
            </a:r>
            <a:r>
              <a:rPr lang="en-US" altLang="en-US" dirty="0" smtClean="0">
                <a:solidFill>
                  <a:srgbClr val="000000"/>
                </a:solidFill>
                <a:latin typeface="Times New Roman" pitchFamily="18" charset="0"/>
              </a:rPr>
              <a:t> now contains methods </a:t>
            </a:r>
            <a:r>
              <a:rPr lang="en-US" altLang="en-US" dirty="0" err="1" smtClean="0">
                <a:solidFill>
                  <a:srgbClr val="000000"/>
                </a:solidFill>
                <a:latin typeface="Lucida Console" panose="020B0609040504020204" pitchFamily="49" charset="0"/>
              </a:rPr>
              <a:t>parallelSetAll</a:t>
            </a:r>
            <a:r>
              <a:rPr lang="en-US" altLang="en-US" dirty="0" smtClean="0">
                <a:solidFill>
                  <a:srgbClr val="000000"/>
                </a:solidFill>
                <a:latin typeface="Times New Roman" pitchFamily="18" charset="0"/>
              </a:rPr>
              <a:t> and </a:t>
            </a:r>
            <a:r>
              <a:rPr lang="en-US" altLang="en-US" dirty="0" err="1" smtClean="0">
                <a:solidFill>
                  <a:srgbClr val="000000"/>
                </a:solidFill>
                <a:latin typeface="Lucida Console" panose="020B0609040504020204" pitchFamily="49" charset="0"/>
              </a:rPr>
              <a:t>parallelPrefix</a:t>
            </a:r>
            <a:r>
              <a:rPr lang="en-US" altLang="en-US" dirty="0" smtClean="0">
                <a:solidFill>
                  <a:srgbClr val="000000"/>
                </a:solidFill>
                <a:latin typeface="Times New Roman" pitchFamily="18" charset="0"/>
              </a:rPr>
              <a:t>, which perform the following tasks:</a:t>
            </a:r>
          </a:p>
          <a:p>
            <a:pPr lvl="1" eaLnBrk="1" hangingPunct="1">
              <a:defRPr/>
            </a:pPr>
            <a:r>
              <a:rPr lang="en-US" altLang="en-US" dirty="0" err="1" smtClean="0">
                <a:solidFill>
                  <a:srgbClr val="000000"/>
                </a:solidFill>
                <a:latin typeface="Lucida Console" panose="020B0609040504020204" pitchFamily="49" charset="0"/>
              </a:rPr>
              <a:t>parallelSetAll</a:t>
            </a:r>
            <a:r>
              <a:rPr lang="en-US" altLang="en-US" dirty="0" smtClean="0">
                <a:solidFill>
                  <a:srgbClr val="000000"/>
                </a:solidFill>
                <a:latin typeface="Times New Roman" pitchFamily="18" charset="0"/>
              </a:rPr>
              <a:t>—Fills an array with values produced by a generator function that receives an </a:t>
            </a:r>
            <a:r>
              <a:rPr lang="en-US" altLang="en-US" dirty="0" err="1" smtClean="0">
                <a:solidFill>
                  <a:srgbClr val="000000"/>
                </a:solidFill>
                <a:latin typeface="Lucida Console" panose="020B0609040504020204" pitchFamily="49" charset="0"/>
              </a:rPr>
              <a:t>int</a:t>
            </a:r>
            <a:r>
              <a:rPr lang="en-US" altLang="en-US" dirty="0" smtClean="0">
                <a:solidFill>
                  <a:srgbClr val="000000"/>
                </a:solidFill>
                <a:latin typeface="Times New Roman" pitchFamily="18" charset="0"/>
              </a:rPr>
              <a:t> and returns a value of type </a:t>
            </a:r>
            <a:r>
              <a:rPr lang="en-US" altLang="en-US" dirty="0" err="1" smtClean="0">
                <a:solidFill>
                  <a:srgbClr val="000000"/>
                </a:solidFill>
                <a:latin typeface="Lucida Console" panose="020B0609040504020204" pitchFamily="49" charset="0"/>
              </a:rPr>
              <a:t>int</a:t>
            </a:r>
            <a:r>
              <a:rPr lang="en-US" altLang="en-US" dirty="0" smtClean="0">
                <a:solidFill>
                  <a:srgbClr val="000000"/>
                </a:solidFill>
                <a:latin typeface="Times New Roman" pitchFamily="18" charset="0"/>
              </a:rPr>
              <a:t>, </a:t>
            </a:r>
            <a:r>
              <a:rPr lang="en-US" altLang="en-US" dirty="0" smtClean="0">
                <a:solidFill>
                  <a:srgbClr val="000000"/>
                </a:solidFill>
                <a:latin typeface="Lucida Console" panose="020B0609040504020204" pitchFamily="49" charset="0"/>
              </a:rPr>
              <a:t>long</a:t>
            </a:r>
            <a:r>
              <a:rPr lang="en-US" altLang="en-US" dirty="0" smtClean="0">
                <a:solidFill>
                  <a:srgbClr val="000000"/>
                </a:solidFill>
                <a:latin typeface="Times New Roman" pitchFamily="18" charset="0"/>
              </a:rPr>
              <a:t> or </a:t>
            </a:r>
            <a:r>
              <a:rPr lang="en-US" altLang="en-US" dirty="0" smtClean="0">
                <a:solidFill>
                  <a:srgbClr val="000000"/>
                </a:solidFill>
                <a:latin typeface="Lucida Console" panose="020B0609040504020204" pitchFamily="49" charset="0"/>
              </a:rPr>
              <a:t>double</a:t>
            </a:r>
            <a:r>
              <a:rPr lang="en-US" altLang="en-US" dirty="0" smtClean="0">
                <a:solidFill>
                  <a:srgbClr val="000000"/>
                </a:solidFill>
                <a:latin typeface="Times New Roman" pitchFamily="18" charset="0"/>
              </a:rPr>
              <a:t>.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175</a:t>
            </a:fld>
            <a:endParaRPr lang="en-US"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23.12  </a:t>
            </a:r>
            <a:r>
              <a:rPr lang="en-US" dirty="0">
                <a:solidFill>
                  <a:srgbClr val="3380E6"/>
                </a:solidFill>
                <a:latin typeface="Lucida Console" panose="020B0609040504020204" pitchFamily="49" charset="0"/>
              </a:rPr>
              <a:t>sort/</a:t>
            </a:r>
            <a:r>
              <a:rPr lang="en-US" dirty="0" err="1">
                <a:solidFill>
                  <a:srgbClr val="3380E6"/>
                </a:solidFill>
                <a:latin typeface="Lucida Console" panose="020B0609040504020204" pitchFamily="49" charset="0"/>
              </a:rPr>
              <a:t>parallelSort</a:t>
            </a:r>
            <a:r>
              <a:rPr lang="en-US" dirty="0">
                <a:solidFill>
                  <a:srgbClr val="3380E6"/>
                </a:solidFill>
                <a:latin typeface="Arial"/>
              </a:rPr>
              <a:t> Timings with the Java SE 8 Date/Time </a:t>
            </a:r>
            <a:r>
              <a:rPr lang="en-US" dirty="0" smtClean="0">
                <a:solidFill>
                  <a:srgbClr val="3380E6"/>
                </a:solidFill>
                <a:latin typeface="Arial"/>
              </a:rPr>
              <a:t>API (Cont.)</a:t>
            </a:r>
          </a:p>
        </p:txBody>
      </p:sp>
      <p:sp>
        <p:nvSpPr>
          <p:cNvPr id="183299" name="Text Placeholder 2"/>
          <p:cNvSpPr>
            <a:spLocks noGrp="1"/>
          </p:cNvSpPr>
          <p:nvPr>
            <p:ph type="body" idx="1"/>
          </p:nvPr>
        </p:nvSpPr>
        <p:spPr/>
        <p:txBody>
          <a:bodyPr/>
          <a:lstStyle/>
          <a:p>
            <a:pPr lvl="1" eaLnBrk="1" hangingPunct="1">
              <a:defRPr/>
            </a:pPr>
            <a:r>
              <a:rPr lang="en-US" altLang="en-US" dirty="0" err="1" smtClean="0">
                <a:solidFill>
                  <a:srgbClr val="000000"/>
                </a:solidFill>
                <a:latin typeface="Lucida Console" panose="020B0609040504020204" pitchFamily="49" charset="0"/>
              </a:rPr>
              <a:t>parallelPrefix</a:t>
            </a:r>
            <a:r>
              <a:rPr lang="en-US" altLang="en-US" dirty="0" smtClean="0">
                <a:solidFill>
                  <a:srgbClr val="000000"/>
                </a:solidFill>
                <a:latin typeface="Times New Roman" pitchFamily="18" charset="0"/>
              </a:rPr>
              <a:t>—Applies a </a:t>
            </a:r>
            <a:r>
              <a:rPr lang="en-US" altLang="en-US" dirty="0" err="1" smtClean="0">
                <a:solidFill>
                  <a:srgbClr val="000000"/>
                </a:solidFill>
                <a:latin typeface="Lucida Console" panose="020B0609040504020204" pitchFamily="49" charset="0"/>
              </a:rPr>
              <a:t>BinaryOperator</a:t>
            </a:r>
            <a:r>
              <a:rPr lang="en-US" altLang="en-US" dirty="0" smtClean="0">
                <a:solidFill>
                  <a:srgbClr val="000000"/>
                </a:solidFill>
                <a:latin typeface="Times New Roman" pitchFamily="18" charset="0"/>
              </a:rPr>
              <a:t> to the current and previous array elements and stores the result in the current element. For example, consider:</a:t>
            </a:r>
          </a:p>
          <a:p>
            <a:pPr marL="365125" lvl="1" indent="0" eaLnBrk="1" hangingPunct="1">
              <a:buFont typeface="Verdana" pitchFamily="34" charset="0"/>
              <a:buNone/>
              <a:defRPr/>
            </a:pPr>
            <a:r>
              <a:rPr lang="en-US" altLang="en-US" dirty="0" smtClean="0">
                <a:solidFill>
                  <a:srgbClr val="000000"/>
                </a:solidFill>
                <a:latin typeface="Times New Roman" pitchFamily="18" charset="0"/>
              </a:rPr>
              <a:t>     </a:t>
            </a:r>
            <a:r>
              <a:rPr lang="en-US" altLang="en-US" sz="1600" dirty="0" err="1" smtClean="0">
                <a:solidFill>
                  <a:srgbClr val="0000FF"/>
                </a:solidFill>
                <a:latin typeface="Lucida Console" panose="020B0609040504020204" pitchFamily="49" charset="0"/>
              </a:rPr>
              <a:t>int</a:t>
            </a:r>
            <a:r>
              <a:rPr lang="en-US" altLang="en-US" sz="1600" dirty="0" smtClean="0">
                <a:solidFill>
                  <a:srgbClr val="000000"/>
                </a:solidFill>
                <a:latin typeface="Lucida Console" panose="020B0609040504020204" pitchFamily="49" charset="0"/>
              </a:rPr>
              <a:t>[] values = {</a:t>
            </a:r>
            <a:r>
              <a:rPr lang="en-US" altLang="en-US" sz="1600" dirty="0" smtClean="0">
                <a:solidFill>
                  <a:srgbClr val="00B0F0"/>
                </a:solidFill>
                <a:latin typeface="Lucida Console" panose="020B0609040504020204" pitchFamily="49" charset="0"/>
              </a:rPr>
              <a:t>1</a:t>
            </a:r>
            <a:r>
              <a:rPr lang="en-US" altLang="en-US" sz="1600" dirty="0" smtClean="0">
                <a:solidFill>
                  <a:srgbClr val="000000"/>
                </a:solidFill>
                <a:latin typeface="Lucida Console" panose="020B0609040504020204" pitchFamily="49" charset="0"/>
              </a:rPr>
              <a:t>, </a:t>
            </a:r>
            <a:r>
              <a:rPr lang="en-US" altLang="en-US" sz="1600" dirty="0" smtClean="0">
                <a:solidFill>
                  <a:srgbClr val="00B0F0"/>
                </a:solidFill>
                <a:latin typeface="Lucida Console" panose="020B0609040504020204" pitchFamily="49" charset="0"/>
              </a:rPr>
              <a:t>2</a:t>
            </a:r>
            <a:r>
              <a:rPr lang="en-US" altLang="en-US" sz="1600" dirty="0" smtClean="0">
                <a:solidFill>
                  <a:srgbClr val="000000"/>
                </a:solidFill>
                <a:latin typeface="Lucida Console" panose="020B0609040504020204" pitchFamily="49" charset="0"/>
              </a:rPr>
              <a:t>, </a:t>
            </a:r>
            <a:r>
              <a:rPr lang="en-US" altLang="en-US" sz="1600" dirty="0" smtClean="0">
                <a:solidFill>
                  <a:srgbClr val="00B0F0"/>
                </a:solidFill>
                <a:latin typeface="Lucida Console" panose="020B0609040504020204" pitchFamily="49" charset="0"/>
              </a:rPr>
              <a:t>3</a:t>
            </a:r>
            <a:r>
              <a:rPr lang="en-US" altLang="en-US" sz="1600" dirty="0" smtClean="0">
                <a:solidFill>
                  <a:srgbClr val="000000"/>
                </a:solidFill>
                <a:latin typeface="Lucida Console" panose="020B0609040504020204" pitchFamily="49" charset="0"/>
              </a:rPr>
              <a:t>, </a:t>
            </a:r>
            <a:r>
              <a:rPr lang="en-US" altLang="en-US" sz="1600" dirty="0" smtClean="0">
                <a:solidFill>
                  <a:srgbClr val="00B0F0"/>
                </a:solidFill>
                <a:latin typeface="Lucida Console" panose="020B0609040504020204" pitchFamily="49" charset="0"/>
              </a:rPr>
              <a:t>4</a:t>
            </a:r>
            <a:r>
              <a:rPr lang="en-US" altLang="en-US" sz="1600" dirty="0" smtClean="0">
                <a:solidFill>
                  <a:srgbClr val="000000"/>
                </a:solidFill>
                <a:latin typeface="Lucida Console" panose="020B0609040504020204" pitchFamily="49" charset="0"/>
              </a:rPr>
              <a:t>, </a:t>
            </a:r>
            <a:r>
              <a:rPr lang="en-US" altLang="en-US" sz="1600" dirty="0" smtClean="0">
                <a:solidFill>
                  <a:srgbClr val="00B0F0"/>
                </a:solidFill>
                <a:latin typeface="Lucida Console" panose="020B0609040504020204" pitchFamily="49" charset="0"/>
              </a:rPr>
              <a:t>5</a:t>
            </a:r>
            <a:r>
              <a:rPr lang="en-US" altLang="en-US" sz="1600" dirty="0" smtClean="0">
                <a:solidFill>
                  <a:srgbClr val="000000"/>
                </a:solidFill>
                <a:latin typeface="Lucida Console" panose="020B0609040504020204" pitchFamily="49" charset="0"/>
              </a:rPr>
              <a:t>};</a:t>
            </a:r>
          </a:p>
          <a:p>
            <a:pPr marL="365125" lvl="1" indent="0" eaLnBrk="1" hangingPunct="1">
              <a:buFont typeface="Verdana" pitchFamily="34" charset="0"/>
              <a:buNone/>
              <a:defRPr/>
            </a:pPr>
            <a:r>
              <a:rPr lang="en-US" altLang="en-US" sz="1600" dirty="0" smtClean="0">
                <a:solidFill>
                  <a:srgbClr val="000000"/>
                </a:solidFill>
                <a:latin typeface="Lucida Console" panose="020B0609040504020204" pitchFamily="49" charset="0"/>
              </a:rPr>
              <a:t>     </a:t>
            </a:r>
            <a:r>
              <a:rPr lang="en-US" altLang="en-US" sz="1600" dirty="0" err="1" smtClean="0">
                <a:solidFill>
                  <a:srgbClr val="000000"/>
                </a:solidFill>
                <a:latin typeface="Lucida Console" panose="020B0609040504020204" pitchFamily="49" charset="0"/>
              </a:rPr>
              <a:t>Arrays.parallelPrefix</a:t>
            </a:r>
            <a:r>
              <a:rPr lang="en-US" altLang="en-US" sz="1600" dirty="0" smtClean="0">
                <a:solidFill>
                  <a:srgbClr val="000000"/>
                </a:solidFill>
                <a:latin typeface="Lucida Console" panose="020B0609040504020204" pitchFamily="49" charset="0"/>
              </a:rPr>
              <a:t>(values, (x, y) -&gt; x + y);</a:t>
            </a:r>
          </a:p>
          <a:p>
            <a:pPr lvl="1" eaLnBrk="1" hangingPunct="1">
              <a:defRPr/>
            </a:pPr>
            <a:r>
              <a:rPr lang="en-US" altLang="en-US" dirty="0" smtClean="0">
                <a:solidFill>
                  <a:srgbClr val="000000"/>
                </a:solidFill>
                <a:latin typeface="Times New Roman" pitchFamily="18" charset="0"/>
              </a:rPr>
              <a:t>This call to </a:t>
            </a:r>
            <a:r>
              <a:rPr lang="en-US" altLang="en-US" dirty="0" err="1" smtClean="0">
                <a:solidFill>
                  <a:srgbClr val="000000"/>
                </a:solidFill>
                <a:latin typeface="Lucida Console" panose="020B0609040504020204" pitchFamily="49" charset="0"/>
              </a:rPr>
              <a:t>parallelPrefix</a:t>
            </a:r>
            <a:r>
              <a:rPr lang="en-US" altLang="en-US" dirty="0" smtClean="0">
                <a:solidFill>
                  <a:srgbClr val="000000"/>
                </a:solidFill>
                <a:latin typeface="Times New Roman" pitchFamily="18" charset="0"/>
              </a:rPr>
              <a:t> uses a </a:t>
            </a:r>
            <a:r>
              <a:rPr lang="en-US" altLang="en-US" dirty="0" err="1" smtClean="0">
                <a:solidFill>
                  <a:srgbClr val="000000"/>
                </a:solidFill>
                <a:latin typeface="Lucida Console" panose="020B0609040504020204" pitchFamily="49" charset="0"/>
              </a:rPr>
              <a:t>BinaryOperator</a:t>
            </a:r>
            <a:r>
              <a:rPr lang="en-US" altLang="en-US" dirty="0" smtClean="0">
                <a:solidFill>
                  <a:srgbClr val="000000"/>
                </a:solidFill>
                <a:latin typeface="Times New Roman" pitchFamily="18" charset="0"/>
              </a:rPr>
              <a:t> that </a:t>
            </a:r>
            <a:r>
              <a:rPr lang="en-US" altLang="en-US" i="1" dirty="0" smtClean="0">
                <a:solidFill>
                  <a:srgbClr val="000000"/>
                </a:solidFill>
                <a:latin typeface="Times New Roman" pitchFamily="18" charset="0"/>
              </a:rPr>
              <a:t>adds</a:t>
            </a:r>
            <a:r>
              <a:rPr lang="en-US" altLang="en-US" dirty="0" smtClean="0">
                <a:solidFill>
                  <a:srgbClr val="000000"/>
                </a:solidFill>
                <a:latin typeface="Times New Roman" pitchFamily="18" charset="0"/>
              </a:rPr>
              <a:t> two values. </a:t>
            </a:r>
          </a:p>
          <a:p>
            <a:pPr lvl="1" eaLnBrk="1" hangingPunct="1">
              <a:defRPr/>
            </a:pPr>
            <a:r>
              <a:rPr lang="en-US" altLang="en-US" dirty="0" smtClean="0">
                <a:solidFill>
                  <a:srgbClr val="000000"/>
                </a:solidFill>
                <a:latin typeface="Times New Roman" pitchFamily="18" charset="0"/>
              </a:rPr>
              <a:t>After the call completes, the array contains 1, 3, 6, 10 and 15. Similarly, the following call to </a:t>
            </a:r>
            <a:r>
              <a:rPr lang="en-US" altLang="en-US" dirty="0" err="1" smtClean="0">
                <a:solidFill>
                  <a:srgbClr val="000000"/>
                </a:solidFill>
                <a:latin typeface="Lucida Console" panose="020B0609040504020204" pitchFamily="49" charset="0"/>
              </a:rPr>
              <a:t>parallelPrefix</a:t>
            </a:r>
            <a:r>
              <a:rPr lang="en-US" altLang="en-US" dirty="0" smtClean="0">
                <a:solidFill>
                  <a:srgbClr val="000000"/>
                </a:solidFill>
                <a:latin typeface="Times New Roman" pitchFamily="18" charset="0"/>
              </a:rPr>
              <a:t>, uses a </a:t>
            </a:r>
            <a:r>
              <a:rPr lang="en-US" altLang="en-US" dirty="0" err="1" smtClean="0">
                <a:solidFill>
                  <a:srgbClr val="000000"/>
                </a:solidFill>
                <a:latin typeface="Lucida Console" panose="020B0609040504020204" pitchFamily="49" charset="0"/>
              </a:rPr>
              <a:t>BinaryOperator</a:t>
            </a:r>
            <a:r>
              <a:rPr lang="en-US" altLang="en-US" dirty="0" smtClean="0">
                <a:solidFill>
                  <a:srgbClr val="000000"/>
                </a:solidFill>
                <a:latin typeface="Times New Roman" pitchFamily="18" charset="0"/>
              </a:rPr>
              <a:t> that multiplies two values. After the call completes, the array contains 1, 2, 6, 24 and 120:</a:t>
            </a:r>
          </a:p>
          <a:p>
            <a:pPr marL="392113" lvl="1" indent="0" eaLnBrk="1" hangingPunct="1">
              <a:buFont typeface="Verdana" pitchFamily="34" charset="0"/>
              <a:buNone/>
              <a:defRPr/>
            </a:pPr>
            <a:r>
              <a:rPr lang="en-US" altLang="en-US" dirty="0" smtClean="0">
                <a:solidFill>
                  <a:srgbClr val="000000"/>
                </a:solidFill>
                <a:latin typeface="Times New Roman" pitchFamily="18" charset="0"/>
              </a:rPr>
              <a:t>     </a:t>
            </a:r>
            <a:r>
              <a:rPr lang="en-US" altLang="en-US" sz="1800" dirty="0" err="1" smtClean="0">
                <a:solidFill>
                  <a:srgbClr val="0000FF"/>
                </a:solidFill>
                <a:latin typeface="Lucida Console" panose="020B0609040504020204" pitchFamily="49" charset="0"/>
              </a:rPr>
              <a:t>int</a:t>
            </a:r>
            <a:r>
              <a:rPr lang="en-US" altLang="en-US" sz="1800" dirty="0" smtClean="0">
                <a:solidFill>
                  <a:srgbClr val="000000"/>
                </a:solidFill>
                <a:latin typeface="Lucida Console" panose="020B0609040504020204" pitchFamily="49" charset="0"/>
              </a:rPr>
              <a:t>[] values = {</a:t>
            </a:r>
            <a:r>
              <a:rPr lang="en-US" altLang="en-US" sz="1800" dirty="0" smtClean="0">
                <a:solidFill>
                  <a:srgbClr val="00B0F0"/>
                </a:solidFill>
                <a:latin typeface="Lucida Console" panose="020B0609040504020204" pitchFamily="49" charset="0"/>
              </a:rPr>
              <a:t>1</a:t>
            </a:r>
            <a:r>
              <a:rPr lang="en-US" altLang="en-US" sz="1800" dirty="0" smtClean="0">
                <a:solidFill>
                  <a:srgbClr val="000000"/>
                </a:solidFill>
                <a:latin typeface="Lucida Console" panose="020B0609040504020204" pitchFamily="49" charset="0"/>
              </a:rPr>
              <a:t>, </a:t>
            </a:r>
            <a:r>
              <a:rPr lang="en-US" altLang="en-US" sz="1800" dirty="0" smtClean="0">
                <a:solidFill>
                  <a:srgbClr val="00B0F0"/>
                </a:solidFill>
                <a:latin typeface="Lucida Console" panose="020B0609040504020204" pitchFamily="49" charset="0"/>
              </a:rPr>
              <a:t>2</a:t>
            </a:r>
            <a:r>
              <a:rPr lang="en-US" altLang="en-US" sz="1800" dirty="0" smtClean="0">
                <a:solidFill>
                  <a:srgbClr val="000000"/>
                </a:solidFill>
                <a:latin typeface="Lucida Console" panose="020B0609040504020204" pitchFamily="49" charset="0"/>
              </a:rPr>
              <a:t>, </a:t>
            </a:r>
            <a:r>
              <a:rPr lang="en-US" altLang="en-US" sz="1800" dirty="0" smtClean="0">
                <a:solidFill>
                  <a:srgbClr val="00B0F0"/>
                </a:solidFill>
                <a:latin typeface="Lucida Console" panose="020B0609040504020204" pitchFamily="49" charset="0"/>
              </a:rPr>
              <a:t>3</a:t>
            </a:r>
            <a:r>
              <a:rPr lang="en-US" altLang="en-US" sz="1800" dirty="0" smtClean="0">
                <a:solidFill>
                  <a:srgbClr val="000000"/>
                </a:solidFill>
                <a:latin typeface="Lucida Console" panose="020B0609040504020204" pitchFamily="49" charset="0"/>
              </a:rPr>
              <a:t>, </a:t>
            </a:r>
            <a:r>
              <a:rPr lang="en-US" altLang="en-US" sz="1800" dirty="0" smtClean="0">
                <a:solidFill>
                  <a:srgbClr val="00B0F0"/>
                </a:solidFill>
                <a:latin typeface="Lucida Console" panose="020B0609040504020204" pitchFamily="49" charset="0"/>
              </a:rPr>
              <a:t>4</a:t>
            </a:r>
            <a:r>
              <a:rPr lang="en-US" altLang="en-US" sz="1800" dirty="0" smtClean="0">
                <a:solidFill>
                  <a:srgbClr val="000000"/>
                </a:solidFill>
                <a:latin typeface="Lucida Console" panose="020B0609040504020204" pitchFamily="49" charset="0"/>
              </a:rPr>
              <a:t>, </a:t>
            </a:r>
            <a:r>
              <a:rPr lang="en-US" altLang="en-US" sz="1800" dirty="0" smtClean="0">
                <a:solidFill>
                  <a:srgbClr val="00B0F0"/>
                </a:solidFill>
                <a:latin typeface="Lucida Console" panose="020B0609040504020204" pitchFamily="49" charset="0"/>
              </a:rPr>
              <a:t>5</a:t>
            </a:r>
            <a:r>
              <a:rPr lang="en-US" altLang="en-US" sz="1800" dirty="0" smtClean="0">
                <a:solidFill>
                  <a:srgbClr val="000000"/>
                </a:solidFill>
                <a:latin typeface="Lucida Console" panose="020B0609040504020204" pitchFamily="49" charset="0"/>
              </a:rPr>
              <a:t>};</a:t>
            </a:r>
          </a:p>
          <a:p>
            <a:pPr marL="392113" lvl="1" indent="0" eaLnBrk="1" hangingPunct="1">
              <a:buFont typeface="Verdana" pitchFamily="34" charset="0"/>
              <a:buNone/>
              <a:defRPr/>
            </a:pPr>
            <a:r>
              <a:rPr lang="en-US" altLang="en-US" sz="1800" dirty="0" smtClean="0">
                <a:solidFill>
                  <a:srgbClr val="000000"/>
                </a:solidFill>
                <a:latin typeface="Lucida Console" panose="020B0609040504020204" pitchFamily="49" charset="0"/>
              </a:rPr>
              <a:t>     </a:t>
            </a:r>
            <a:r>
              <a:rPr lang="en-US" altLang="en-US" sz="1800" dirty="0" err="1" smtClean="0">
                <a:solidFill>
                  <a:srgbClr val="000000"/>
                </a:solidFill>
                <a:latin typeface="Lucida Console" panose="020B0609040504020204" pitchFamily="49" charset="0"/>
              </a:rPr>
              <a:t>Arrays.parallelPrefix</a:t>
            </a:r>
            <a:r>
              <a:rPr lang="en-US" altLang="en-US" sz="1800" dirty="0" smtClean="0">
                <a:solidFill>
                  <a:srgbClr val="000000"/>
                </a:solidFill>
                <a:latin typeface="Lucida Console" panose="020B0609040504020204" pitchFamily="49" charset="0"/>
              </a:rPr>
              <a:t>(values, (x, y) -&gt; x * y);</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176</a:t>
            </a:fld>
            <a:endParaRPr lang="en-US"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23.13  </a:t>
            </a:r>
            <a:r>
              <a:rPr lang="en-US" dirty="0">
                <a:solidFill>
                  <a:srgbClr val="3380E6"/>
                </a:solidFill>
                <a:latin typeface="Arial"/>
              </a:rPr>
              <a:t>Java SE 8: Sequential vs. Parallel Streams</a:t>
            </a:r>
            <a:endParaRPr lang="en-US" dirty="0" smtClean="0">
              <a:solidFill>
                <a:srgbClr val="3380E6"/>
              </a:solidFill>
              <a:latin typeface="Arial"/>
            </a:endParaRPr>
          </a:p>
        </p:txBody>
      </p:sp>
      <p:sp>
        <p:nvSpPr>
          <p:cNvPr id="25088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In Chapter 17, you learned about Java SE 8 lambdas and streams. </a:t>
            </a:r>
          </a:p>
          <a:p>
            <a:pPr lvl="1" eaLnBrk="1" hangingPunct="1"/>
            <a:r>
              <a:rPr lang="en-US" altLang="en-US" smtClean="0">
                <a:solidFill>
                  <a:srgbClr val="000000"/>
                </a:solidFill>
                <a:latin typeface="Times New Roman" pitchFamily="18" charset="0"/>
              </a:rPr>
              <a:t>We mentioned that streams are easy to parallelize, enabling programs to benefit from enhanced performance on multi-core systems. </a:t>
            </a:r>
          </a:p>
          <a:p>
            <a:pPr eaLnBrk="1" hangingPunct="1"/>
            <a:r>
              <a:rPr lang="en-US" altLang="en-US" smtClean="0">
                <a:solidFill>
                  <a:srgbClr val="000000"/>
                </a:solidFill>
                <a:latin typeface="Times New Roman" pitchFamily="18" charset="0"/>
              </a:rPr>
              <a:t>Using the timing capabilities introduced in Section 23.12, Fig. 23.29 demonstrates both sequential and parallel stream operations on a 10,000,000-element array of random long values (created at line 17) to compare the performance.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177</a:t>
            </a:fld>
            <a:endParaRPr lang="en-US"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930" name="Picture 1" descr="jhtp_23_Multithreading_Page_1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178</a:t>
            </a:fld>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1" descr="jhtp_23_Multithreading_Page_1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179</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23.2.7  Thread Priorities and Thread Scheduling</a:t>
            </a:r>
            <a:endParaRPr lang="en-US" dirty="0" smtClean="0">
              <a:solidFill>
                <a:srgbClr val="3380E6"/>
              </a:solidFill>
              <a:latin typeface="Arial"/>
            </a:endParaRPr>
          </a:p>
        </p:txBody>
      </p:sp>
      <p:sp>
        <p:nvSpPr>
          <p:cNvPr id="40963" name="Text Placeholder 2"/>
          <p:cNvSpPr>
            <a:spLocks noGrp="1"/>
          </p:cNvSpPr>
          <p:nvPr>
            <p:ph type="body" idx="1"/>
          </p:nvPr>
        </p:nvSpPr>
        <p:spPr/>
        <p:txBody>
          <a:bodyPr/>
          <a:lstStyle/>
          <a:p>
            <a:pPr eaLnBrk="1" hangingPunct="1"/>
            <a:r>
              <a:rPr lang="en-US" altLang="en-US" sz="2400" smtClean="0">
                <a:solidFill>
                  <a:srgbClr val="000000"/>
                </a:solidFill>
                <a:latin typeface="Times New Roman" pitchFamily="18" charset="0"/>
              </a:rPr>
              <a:t>Every Java thread has a </a:t>
            </a:r>
            <a:r>
              <a:rPr lang="en-US" altLang="en-US" sz="2400" smtClean="0">
                <a:solidFill>
                  <a:srgbClr val="0000FF"/>
                </a:solidFill>
                <a:latin typeface="Times New Roman" pitchFamily="18" charset="0"/>
              </a:rPr>
              <a:t>thread priority</a:t>
            </a:r>
            <a:r>
              <a:rPr lang="en-US" altLang="en-US" sz="2400" smtClean="0">
                <a:solidFill>
                  <a:srgbClr val="000000"/>
                </a:solidFill>
                <a:latin typeface="Times New Roman" pitchFamily="18" charset="0"/>
              </a:rPr>
              <a:t> that helps determine the order in which threads are scheduled.</a:t>
            </a:r>
          </a:p>
          <a:p>
            <a:pPr eaLnBrk="1" hangingPunct="1"/>
            <a:r>
              <a:rPr lang="en-US" altLang="en-US" sz="2400" smtClean="0">
                <a:latin typeface="Times New Roman" pitchFamily="18" charset="0"/>
              </a:rPr>
              <a:t>Informally, higher-priority threads are more important to a program and should be allocated processor time before lower-priority threads. </a:t>
            </a:r>
          </a:p>
          <a:p>
            <a:pPr eaLnBrk="1" hangingPunct="1"/>
            <a:r>
              <a:rPr lang="en-US" altLang="en-US" sz="2400" smtClean="0">
                <a:latin typeface="Times New Roman" pitchFamily="18" charset="0"/>
              </a:rPr>
              <a:t>Thread priorities cannot guarantee the order in which threads execute. </a:t>
            </a:r>
          </a:p>
          <a:p>
            <a:pPr eaLnBrk="1" hangingPunct="1"/>
            <a:r>
              <a:rPr lang="en-US" altLang="en-US" sz="2400" smtClean="0">
                <a:latin typeface="Times New Roman" pitchFamily="18" charset="0"/>
                <a:cs typeface="Times New Roman" pitchFamily="18" charset="0"/>
              </a:rPr>
              <a:t>Do not explicitly create and use Thread objects to implement concurrency. </a:t>
            </a:r>
          </a:p>
          <a:p>
            <a:pPr eaLnBrk="1" hangingPunct="1"/>
            <a:r>
              <a:rPr lang="en-US" altLang="en-US" sz="2400" smtClean="0">
                <a:latin typeface="Times New Roman" pitchFamily="18" charset="0"/>
                <a:cs typeface="Times New Roman" pitchFamily="18" charset="0"/>
              </a:rPr>
              <a:t>Rather, use the </a:t>
            </a:r>
            <a:r>
              <a:rPr lang="en-US" altLang="en-US" sz="2400" smtClean="0">
                <a:latin typeface="Lucida Console" pitchFamily="49" charset="0"/>
                <a:cs typeface="Times New Roman" pitchFamily="18" charset="0"/>
              </a:rPr>
              <a:t>Executor</a:t>
            </a:r>
            <a:r>
              <a:rPr lang="en-US" altLang="en-US" sz="2400" smtClean="0">
                <a:latin typeface="Times New Roman" pitchFamily="18" charset="0"/>
                <a:cs typeface="Times New Roman" pitchFamily="18" charset="0"/>
              </a:rPr>
              <a:t> interface (described in Section 23.3). </a:t>
            </a:r>
          </a:p>
          <a:p>
            <a:pPr eaLnBrk="1" hangingPunct="1"/>
            <a:endParaRPr lang="en-US" altLang="en-US"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18</a:t>
            </a:fld>
            <a:endParaRPr lang="en-US" altLang="en-US"/>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Picture 1" descr="jhtp_23_Multithreading_Page_1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180</a:t>
            </a:fld>
            <a:endParaRPr lang="en-US"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1" descr="jhtp_23_Multithreading_Page_1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181</a:t>
            </a:fld>
            <a:endParaRPr lang="en-US"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1" descr="jhtp_23_Multithreading_Page_1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182</a:t>
            </a:fld>
            <a:endParaRPr lang="en-US"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23.14  </a:t>
            </a:r>
            <a:r>
              <a:rPr lang="en-US" dirty="0" smtClean="0">
                <a:solidFill>
                  <a:srgbClr val="3380E6"/>
                </a:solidFill>
                <a:latin typeface="Arial"/>
              </a:rPr>
              <a:t>(Advanced) Interfaces </a:t>
            </a:r>
            <a:r>
              <a:rPr lang="en-US" dirty="0" smtClean="0">
                <a:solidFill>
                  <a:srgbClr val="3380E6"/>
                </a:solidFill>
                <a:latin typeface="Lucida Console"/>
              </a:rPr>
              <a:t>Callable</a:t>
            </a:r>
            <a:r>
              <a:rPr lang="en-US" dirty="0" smtClean="0">
                <a:solidFill>
                  <a:srgbClr val="3380E6"/>
                </a:solidFill>
                <a:latin typeface="Arial"/>
              </a:rPr>
              <a:t> and </a:t>
            </a:r>
            <a:r>
              <a:rPr lang="en-US" dirty="0" smtClean="0">
                <a:solidFill>
                  <a:srgbClr val="3380E6"/>
                </a:solidFill>
                <a:latin typeface="Lucida Console"/>
              </a:rPr>
              <a:t>Future</a:t>
            </a:r>
            <a:r>
              <a:rPr lang="en-US" dirty="0" smtClean="0">
                <a:solidFill>
                  <a:srgbClr val="3380E6"/>
                </a:solidFill>
                <a:latin typeface="Arial"/>
              </a:rPr>
              <a:t> </a:t>
            </a:r>
          </a:p>
        </p:txBody>
      </p:sp>
      <p:sp>
        <p:nvSpPr>
          <p:cNvPr id="25805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The </a:t>
            </a:r>
            <a:r>
              <a:rPr lang="en-US" altLang="en-US" smtClean="0">
                <a:solidFill>
                  <a:srgbClr val="0000FF"/>
                </a:solidFill>
                <a:latin typeface="LucidaSansTypewriter" pitchFamily="49" charset="0"/>
              </a:rPr>
              <a:t>Callable</a:t>
            </a:r>
            <a:r>
              <a:rPr lang="en-US" altLang="en-US" smtClean="0">
                <a:solidFill>
                  <a:srgbClr val="000000"/>
                </a:solidFill>
                <a:latin typeface="Times New Roman" pitchFamily="18" charset="0"/>
              </a:rPr>
              <a:t> interface (of package </a:t>
            </a:r>
            <a:r>
              <a:rPr lang="en-US" altLang="en-US" smtClean="0">
                <a:solidFill>
                  <a:srgbClr val="000000"/>
                </a:solidFill>
                <a:latin typeface="Lucida Console" pitchFamily="49" charset="0"/>
              </a:rPr>
              <a:t>java.util.concurrent</a:t>
            </a:r>
            <a:r>
              <a:rPr lang="en-US" altLang="en-US" smtClean="0">
                <a:solidFill>
                  <a:srgbClr val="000000"/>
                </a:solidFill>
                <a:latin typeface="Times New Roman" pitchFamily="18" charset="0"/>
              </a:rPr>
              <a:t>) declares a single method named </a:t>
            </a:r>
            <a:r>
              <a:rPr lang="en-US" altLang="en-US" smtClean="0">
                <a:solidFill>
                  <a:srgbClr val="0000FF"/>
                </a:solidFill>
                <a:latin typeface="LucidaSansTypewriter" pitchFamily="49" charset="0"/>
              </a:rPr>
              <a:t>call</a:t>
            </a:r>
            <a:r>
              <a:rPr lang="en-US" altLang="en-US"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183</a:t>
            </a:fld>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1" descr="jhtp_23_Multithreading_Page_1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184</a:t>
            </a:fld>
            <a:endParaRPr lang="en-US"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2" name="Picture 1" descr="jhtp_23_Multithreading_Page_1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185</a:t>
            </a:fld>
            <a:endParaRPr lang="en-US"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6" name="Picture 1" descr="jhtp_23_Multithreading_Page_1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186</a:t>
            </a:fld>
            <a:endParaRPr lang="en-US"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170" name="Picture 1" descr="jhtp_23_Multithreading_Page_1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187</a:t>
            </a:fld>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1" descr="jhtp_23_Multithreading_Page_1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188</a:t>
            </a:fld>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1" descr="jhtp_23_Multithreading_Page_1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189</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23.2.7  Thread Priorities and Thread </a:t>
            </a:r>
            <a:r>
              <a:rPr lang="en-US" dirty="0" smtClean="0">
                <a:solidFill>
                  <a:srgbClr val="24B5A1"/>
                </a:solidFill>
                <a:latin typeface="Arial"/>
              </a:rPr>
              <a:t>Scheduling (Cont.)</a:t>
            </a:r>
            <a:endParaRPr lang="en-US" dirty="0" smtClean="0">
              <a:solidFill>
                <a:srgbClr val="3380E6"/>
              </a:solidFill>
              <a:latin typeface="Arial"/>
            </a:endParaRPr>
          </a:p>
        </p:txBody>
      </p:sp>
      <p:sp>
        <p:nvSpPr>
          <p:cNvPr id="43011" name="Text Placeholder 2"/>
          <p:cNvSpPr>
            <a:spLocks noGrp="1"/>
          </p:cNvSpPr>
          <p:nvPr>
            <p:ph type="body" idx="1"/>
          </p:nvPr>
        </p:nvSpPr>
        <p:spPr/>
        <p:txBody>
          <a:bodyPr/>
          <a:lstStyle/>
          <a:p>
            <a:pPr eaLnBrk="1" hangingPunct="1"/>
            <a:r>
              <a:rPr lang="en-US" altLang="en-US" sz="2600" smtClean="0">
                <a:latin typeface="Times New Roman" pitchFamily="18" charset="0"/>
                <a:cs typeface="Times New Roman" pitchFamily="18" charset="0"/>
              </a:rPr>
              <a:t>Most operating systems support timeslicing, which enables threads of equal priority to share a processor. </a:t>
            </a:r>
          </a:p>
          <a:p>
            <a:pPr eaLnBrk="1" hangingPunct="1"/>
            <a:r>
              <a:rPr lang="en-US" altLang="en-US" sz="2600" smtClean="0">
                <a:latin typeface="Times New Roman" pitchFamily="18" charset="0"/>
                <a:cs typeface="Times New Roman" pitchFamily="18" charset="0"/>
              </a:rPr>
              <a:t>An operating system’s </a:t>
            </a:r>
            <a:r>
              <a:rPr lang="en-US" altLang="en-US" sz="2600" smtClean="0">
                <a:solidFill>
                  <a:srgbClr val="0000FF"/>
                </a:solidFill>
                <a:latin typeface="Times New Roman" pitchFamily="18" charset="0"/>
                <a:cs typeface="Times New Roman" pitchFamily="18" charset="0"/>
              </a:rPr>
              <a:t>thread scheduler </a:t>
            </a:r>
            <a:r>
              <a:rPr lang="en-US" altLang="en-US" sz="2600" smtClean="0">
                <a:latin typeface="Times New Roman" pitchFamily="18" charset="0"/>
                <a:cs typeface="Times New Roman" pitchFamily="18" charset="0"/>
              </a:rPr>
              <a:t>determines which thread runs next. </a:t>
            </a:r>
          </a:p>
          <a:p>
            <a:pPr eaLnBrk="1" hangingPunct="1"/>
            <a:r>
              <a:rPr lang="en-US" altLang="en-US" sz="2600" smtClean="0">
                <a:latin typeface="Times New Roman" pitchFamily="18" charset="0"/>
                <a:cs typeface="Times New Roman" pitchFamily="18" charset="0"/>
              </a:rPr>
              <a:t>One simple thread-scheduler implementation keeps the highest-priority thread running at all times and, if there’s more than one highest-priority thread, ensures that all such threads execute for a quantum each in </a:t>
            </a:r>
            <a:r>
              <a:rPr lang="en-US" altLang="en-US" sz="2600" smtClean="0">
                <a:solidFill>
                  <a:srgbClr val="0000FF"/>
                </a:solidFill>
                <a:latin typeface="Times New Roman" pitchFamily="18" charset="0"/>
                <a:cs typeface="Times New Roman" pitchFamily="18" charset="0"/>
              </a:rPr>
              <a:t>round-robin fashion</a:t>
            </a:r>
            <a:r>
              <a:rPr lang="en-US" altLang="en-US" sz="2600" smtClean="0">
                <a:latin typeface="Times New Roman" pitchFamily="18" charset="0"/>
                <a:cs typeface="Times New Roman" pitchFamily="18" charset="0"/>
              </a:rPr>
              <a:t>. This process continues until all threads run to completion. </a:t>
            </a:r>
          </a:p>
          <a:p>
            <a:pPr eaLnBrk="1" hangingPunct="1">
              <a:buFont typeface="Wingdings 3" pitchFamily="18" charset="2"/>
              <a:buNone/>
            </a:pPr>
            <a:endParaRPr lang="en-US" altLang="en-US" sz="2400" smtClean="0">
              <a:latin typeface="Times New Roman" pitchFamily="18" charset="0"/>
              <a:cs typeface="Times New Roman" pitchFamily="18" charset="0"/>
            </a:endParaRPr>
          </a:p>
          <a:p>
            <a:pPr eaLnBrk="1" hangingPunct="1"/>
            <a:endParaRPr lang="en-US" altLang="en-US"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19</a:t>
            </a:fld>
            <a:endParaRPr lang="en-US" alt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42" name="Picture 1" descr="jhtp_23_Multithreading_Page_1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190</a:t>
            </a:fld>
            <a:endParaRPr lang="en-US"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23.15  </a:t>
            </a:r>
            <a:r>
              <a:rPr lang="en-US" dirty="0" smtClean="0">
                <a:solidFill>
                  <a:srgbClr val="3380E6"/>
                </a:solidFill>
                <a:latin typeface="Arial"/>
              </a:rPr>
              <a:t>(Advanced) Fork/Join Framework </a:t>
            </a:r>
          </a:p>
        </p:txBody>
      </p:sp>
      <p:sp>
        <p:nvSpPr>
          <p:cNvPr id="184323" name="Text Placeholder 2"/>
          <p:cNvSpPr>
            <a:spLocks noGrp="1"/>
          </p:cNvSpPr>
          <p:nvPr>
            <p:ph type="body" idx="1"/>
          </p:nvPr>
        </p:nvSpPr>
        <p:spPr/>
        <p:txBody>
          <a:bodyPr/>
          <a:lstStyle/>
          <a:p>
            <a:pPr eaLnBrk="1" hangingPunct="1">
              <a:defRPr/>
            </a:pPr>
            <a:r>
              <a:rPr lang="en-US" sz="2400" dirty="0" smtClean="0">
                <a:solidFill>
                  <a:srgbClr val="000000"/>
                </a:solidFill>
                <a:latin typeface="Times New Roman" pitchFamily="18" charset="0"/>
              </a:rPr>
              <a:t>Java’s concurrency APIs include the fork/join framework, which helps programmers parallelize algorithms. </a:t>
            </a:r>
          </a:p>
          <a:p>
            <a:pPr eaLnBrk="1" hangingPunct="1">
              <a:defRPr/>
            </a:pPr>
            <a:r>
              <a:rPr lang="en-US" sz="2400" dirty="0" smtClean="0">
                <a:solidFill>
                  <a:srgbClr val="000000"/>
                </a:solidFill>
                <a:latin typeface="Times New Roman" pitchFamily="18" charset="0"/>
              </a:rPr>
              <a:t>The fork/join framework is well suited to divide-and-conquer-style algorithms, such as the merge sort in Section 19.3.3. </a:t>
            </a:r>
          </a:p>
          <a:p>
            <a:pPr eaLnBrk="1" hangingPunct="1">
              <a:defRPr/>
            </a:pPr>
            <a:r>
              <a:rPr lang="en-US" sz="2400" dirty="0" smtClean="0">
                <a:solidFill>
                  <a:srgbClr val="000000"/>
                </a:solidFill>
                <a:latin typeface="Times New Roman" pitchFamily="18" charset="0"/>
              </a:rPr>
              <a:t>The fork/join framework can be used to create concurrent tasks so that they can be distributed across multiple processors and be truly performed in parallel—the details of assigning the parallel tasks to different processors are handled for you by the framework.</a:t>
            </a:r>
          </a:p>
          <a:p>
            <a:pPr marL="109537" indent="0" eaLnBrk="1" hangingPunct="1">
              <a:buFont typeface="Wingdings 3" pitchFamily="18" charset="2"/>
              <a:buNone/>
              <a:defRPr/>
            </a:pPr>
            <a:endParaRPr lang="en-US" sz="2000" dirty="0" smtClean="0">
              <a:solidFill>
                <a:srgbClr val="000000"/>
              </a:solidFill>
              <a:latin typeface="Lucida Console" pitchFamily="49" charset="0"/>
            </a:endParaRPr>
          </a:p>
          <a:p>
            <a:pPr lvl="1" eaLnBrk="1" hangingPunct="1">
              <a:defRPr/>
            </a:pPr>
            <a:endParaRPr lang="en-US" sz="2000" dirty="0" smtClean="0">
              <a:solidFill>
                <a:srgbClr val="000000"/>
              </a:solidFill>
              <a:latin typeface="Lucida Console" pitchFamily="49"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191</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jhtp_23_Multithreading_Page_00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23.2.8  Indefinite Postponement and Deadlock</a:t>
            </a:r>
            <a:endParaRPr lang="en-US" dirty="0" smtClean="0">
              <a:solidFill>
                <a:srgbClr val="3380E6"/>
              </a:solidFill>
              <a:latin typeface="Arial"/>
            </a:endParaRPr>
          </a:p>
        </p:txBody>
      </p:sp>
      <p:sp>
        <p:nvSpPr>
          <p:cNvPr id="45059" name="Text Placeholder 2"/>
          <p:cNvSpPr>
            <a:spLocks noGrp="1"/>
          </p:cNvSpPr>
          <p:nvPr>
            <p:ph type="body" idx="1"/>
          </p:nvPr>
        </p:nvSpPr>
        <p:spPr>
          <a:xfrm>
            <a:off x="457200" y="1371600"/>
            <a:ext cx="8229600" cy="4525963"/>
          </a:xfrm>
        </p:spPr>
        <p:txBody>
          <a:bodyPr/>
          <a:lstStyle/>
          <a:p>
            <a:pPr eaLnBrk="1" hangingPunct="1"/>
            <a:r>
              <a:rPr lang="en-US" altLang="en-US" smtClean="0">
                <a:latin typeface="Times New Roman" pitchFamily="18" charset="0"/>
                <a:cs typeface="Times New Roman" pitchFamily="18" charset="0"/>
              </a:rPr>
              <a:t>When a higher-priority thread enters the </a:t>
            </a:r>
            <a:r>
              <a:rPr lang="en-US" altLang="en-US" i="1" smtClean="0">
                <a:latin typeface="Times New Roman" pitchFamily="18" charset="0"/>
                <a:cs typeface="Times New Roman" pitchFamily="18" charset="0"/>
              </a:rPr>
              <a:t>ready</a:t>
            </a:r>
            <a:r>
              <a:rPr lang="en-US" altLang="en-US" smtClean="0">
                <a:latin typeface="Times New Roman" pitchFamily="18" charset="0"/>
                <a:cs typeface="Times New Roman" pitchFamily="18" charset="0"/>
              </a:rPr>
              <a:t> state, the operating system generally preempts the currently </a:t>
            </a:r>
            <a:r>
              <a:rPr lang="en-US" altLang="en-US" i="1" smtClean="0">
                <a:latin typeface="Times New Roman" pitchFamily="18" charset="0"/>
                <a:cs typeface="Times New Roman" pitchFamily="18" charset="0"/>
              </a:rPr>
              <a:t>running</a:t>
            </a:r>
            <a:r>
              <a:rPr lang="en-US" altLang="en-US" smtClean="0">
                <a:latin typeface="Times New Roman" pitchFamily="18" charset="0"/>
                <a:cs typeface="Times New Roman" pitchFamily="18" charset="0"/>
              </a:rPr>
              <a:t> thread (an operation known as </a:t>
            </a:r>
            <a:r>
              <a:rPr lang="en-US" altLang="en-US" smtClean="0">
                <a:solidFill>
                  <a:srgbClr val="0000FF"/>
                </a:solidFill>
                <a:latin typeface="Times New Roman" pitchFamily="18" charset="0"/>
                <a:cs typeface="Times New Roman" pitchFamily="18" charset="0"/>
              </a:rPr>
              <a:t>preemptive scheduling</a:t>
            </a:r>
            <a:r>
              <a:rPr lang="en-US" altLang="en-US" smtClean="0">
                <a:latin typeface="Times New Roman" pitchFamily="18" charset="0"/>
                <a:cs typeface="Times New Roman" pitchFamily="18" charset="0"/>
              </a:rPr>
              <a:t>).</a:t>
            </a:r>
          </a:p>
          <a:p>
            <a:pPr eaLnBrk="1" hangingPunct="1"/>
            <a:r>
              <a:rPr lang="en-US" altLang="en-US" smtClean="0">
                <a:latin typeface="Times New Roman" pitchFamily="18" charset="0"/>
                <a:cs typeface="Times New Roman" pitchFamily="18" charset="0"/>
              </a:rPr>
              <a:t>A steady influx of  higher-priority threads could postpone—possibly indefinitely—the execution of lower-priority threads. </a:t>
            </a:r>
          </a:p>
          <a:p>
            <a:pPr eaLnBrk="1" hangingPunct="1"/>
            <a:r>
              <a:rPr lang="en-US" altLang="en-US" smtClean="0">
                <a:latin typeface="Times New Roman" pitchFamily="18" charset="0"/>
                <a:cs typeface="Times New Roman" pitchFamily="18" charset="0"/>
              </a:rPr>
              <a:t>I</a:t>
            </a:r>
            <a:r>
              <a:rPr lang="en-US" altLang="en-US" smtClean="0">
                <a:solidFill>
                  <a:srgbClr val="0000FF"/>
                </a:solidFill>
                <a:latin typeface="Times New Roman" pitchFamily="18" charset="0"/>
                <a:cs typeface="Times New Roman" pitchFamily="18" charset="0"/>
              </a:rPr>
              <a:t>ndefinite postponement </a:t>
            </a:r>
            <a:r>
              <a:rPr lang="en-US" altLang="en-US" smtClean="0">
                <a:latin typeface="Times New Roman" pitchFamily="18" charset="0"/>
                <a:cs typeface="Times New Roman" pitchFamily="18" charset="0"/>
              </a:rPr>
              <a:t>is sometimes referred to as </a:t>
            </a:r>
            <a:r>
              <a:rPr lang="en-US" altLang="en-US" smtClean="0">
                <a:solidFill>
                  <a:srgbClr val="0000FF"/>
                </a:solidFill>
                <a:latin typeface="Times New Roman" pitchFamily="18" charset="0"/>
                <a:cs typeface="Times New Roman" pitchFamily="18" charset="0"/>
              </a:rPr>
              <a:t>starvation</a:t>
            </a:r>
            <a:r>
              <a:rPr lang="en-US" altLang="en-US" smtClean="0">
                <a:latin typeface="Times New Roman" pitchFamily="18" charset="0"/>
                <a:cs typeface="Times New Roman" pitchFamily="18" charset="0"/>
              </a:rPr>
              <a:t>.</a:t>
            </a:r>
          </a:p>
          <a:p>
            <a:pPr eaLnBrk="1" hangingPunct="1"/>
            <a:r>
              <a:rPr lang="en-US" altLang="en-US" smtClean="0">
                <a:latin typeface="Times New Roman" pitchFamily="18" charset="0"/>
                <a:cs typeface="Times New Roman" pitchFamily="18" charset="0"/>
              </a:rPr>
              <a:t>Operating systems employ a technique called </a:t>
            </a:r>
            <a:r>
              <a:rPr lang="en-US" altLang="en-US" i="1" smtClean="0">
                <a:latin typeface="Times New Roman" pitchFamily="18" charset="0"/>
                <a:cs typeface="Times New Roman" pitchFamily="18" charset="0"/>
              </a:rPr>
              <a:t>aging </a:t>
            </a:r>
            <a:r>
              <a:rPr lang="en-US" altLang="en-US" smtClean="0">
                <a:latin typeface="Times New Roman" pitchFamily="18" charset="0"/>
                <a:cs typeface="Times New Roman" pitchFamily="18" charset="0"/>
              </a:rPr>
              <a:t>to prevent starvation.</a:t>
            </a:r>
          </a:p>
          <a:p>
            <a:pPr eaLnBrk="1" hangingPunct="1"/>
            <a:endParaRPr lang="en-US" altLang="en-US" smtClean="0">
              <a:latin typeface="Times New Roman" pitchFamily="18" charset="0"/>
              <a:cs typeface="Times New Roman" pitchFamily="18" charset="0"/>
            </a:endParaRPr>
          </a:p>
          <a:p>
            <a:pPr eaLnBrk="1" hangingPunct="1">
              <a:buFont typeface="Wingdings 3" pitchFamily="18" charset="2"/>
              <a:buNone/>
            </a:pPr>
            <a:endParaRPr lang="en-US" altLang="en-US"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23.2.8  Indefinite Postponement and </a:t>
            </a:r>
            <a:r>
              <a:rPr lang="en-US" dirty="0" smtClean="0">
                <a:solidFill>
                  <a:srgbClr val="24B5A1"/>
                </a:solidFill>
                <a:latin typeface="Arial"/>
              </a:rPr>
              <a:t>Deadlock (Cont.)</a:t>
            </a:r>
            <a:endParaRPr lang="en-US" dirty="0" smtClean="0">
              <a:solidFill>
                <a:srgbClr val="3380E6"/>
              </a:solidFill>
              <a:latin typeface="Arial"/>
            </a:endParaRPr>
          </a:p>
        </p:txBody>
      </p:sp>
      <p:sp>
        <p:nvSpPr>
          <p:cNvPr id="47107" name="Text Placeholder 2"/>
          <p:cNvSpPr>
            <a:spLocks noGrp="1"/>
          </p:cNvSpPr>
          <p:nvPr>
            <p:ph type="body" idx="1"/>
          </p:nvPr>
        </p:nvSpPr>
        <p:spPr>
          <a:xfrm>
            <a:off x="457200" y="1371600"/>
            <a:ext cx="8229600" cy="4525963"/>
          </a:xfrm>
        </p:spPr>
        <p:txBody>
          <a:bodyPr/>
          <a:lstStyle/>
          <a:p>
            <a:pPr eaLnBrk="1" hangingPunct="1"/>
            <a:r>
              <a:rPr lang="en-US" altLang="en-US" smtClean="0">
                <a:latin typeface="Times New Roman" pitchFamily="18" charset="0"/>
                <a:cs typeface="Times New Roman" pitchFamily="18" charset="0"/>
              </a:rPr>
              <a:t>Another problem related to indefinite postponement is called </a:t>
            </a:r>
            <a:r>
              <a:rPr lang="en-US" altLang="en-US" smtClean="0">
                <a:solidFill>
                  <a:srgbClr val="0000FF"/>
                </a:solidFill>
                <a:latin typeface="Times New Roman" pitchFamily="18" charset="0"/>
                <a:cs typeface="Times New Roman" pitchFamily="18" charset="0"/>
              </a:rPr>
              <a:t>deadlock</a:t>
            </a:r>
            <a:r>
              <a:rPr lang="en-US" altLang="en-US" smtClean="0">
                <a:latin typeface="Times New Roman" pitchFamily="18" charset="0"/>
                <a:cs typeface="Times New Roman" pitchFamily="18" charset="0"/>
              </a:rPr>
              <a:t>. </a:t>
            </a:r>
          </a:p>
          <a:p>
            <a:pPr eaLnBrk="1" hangingPunct="1"/>
            <a:r>
              <a:rPr lang="en-US" altLang="en-US" smtClean="0">
                <a:latin typeface="Times New Roman" pitchFamily="18" charset="0"/>
                <a:cs typeface="Times New Roman" pitchFamily="18" charset="0"/>
              </a:rPr>
              <a:t>This occurs when a waiting thread (let’s call this thread1) cannot proceed because it’s waiting (either directly or indirectly) for another thread (let’s call this thread2) to proceed, while simultaneously thread2 cannot proceed because it’s waiting (either directly or indirectly) for thread1 to proceed. </a:t>
            </a:r>
          </a:p>
          <a:p>
            <a:pPr eaLnBrk="1" hangingPunct="1"/>
            <a:r>
              <a:rPr lang="en-US" altLang="en-US" smtClean="0">
                <a:latin typeface="Times New Roman" pitchFamily="18" charset="0"/>
                <a:cs typeface="Times New Roman" pitchFamily="18" charset="0"/>
              </a:rPr>
              <a:t>The two threads are waiting for each other, so the actions that would enable each thread to continue execution can never occur.</a:t>
            </a:r>
          </a:p>
          <a:p>
            <a:pPr eaLnBrk="1" hangingPunct="1">
              <a:buFont typeface="Wingdings 3" pitchFamily="18" charset="2"/>
              <a:buNone/>
            </a:pPr>
            <a:endParaRPr lang="en-US" altLang="en-US"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descr="jhtp_23_Multithreading_Page_00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descr="jhtp_23_Multithreading_Page_00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23.3  Creating and Executing Threads with the </a:t>
            </a:r>
            <a:r>
              <a:rPr lang="en-US" dirty="0" smtClean="0">
                <a:solidFill>
                  <a:srgbClr val="FF0000"/>
                </a:solidFill>
                <a:latin typeface="Lucida Console" pitchFamily="49" charset="0"/>
              </a:rPr>
              <a:t>Executor</a:t>
            </a:r>
            <a:r>
              <a:rPr lang="en-US" dirty="0" smtClean="0">
                <a:solidFill>
                  <a:srgbClr val="FF0000"/>
                </a:solidFill>
                <a:latin typeface="Arial"/>
              </a:rPr>
              <a:t> Framework</a:t>
            </a:r>
          </a:p>
        </p:txBody>
      </p:sp>
      <p:sp>
        <p:nvSpPr>
          <p:cNvPr id="5120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 </a:t>
            </a:r>
            <a:r>
              <a:rPr lang="en-US" altLang="en-US" smtClean="0">
                <a:solidFill>
                  <a:srgbClr val="0000FF"/>
                </a:solidFill>
                <a:latin typeface="LucidaSansTypewriter" pitchFamily="49" charset="0"/>
              </a:rPr>
              <a:t>Runnable</a:t>
            </a:r>
            <a:r>
              <a:rPr lang="en-US" altLang="en-US" smtClean="0">
                <a:solidFill>
                  <a:srgbClr val="000000"/>
                </a:solidFill>
                <a:latin typeface="Times New Roman" pitchFamily="18" charset="0"/>
              </a:rPr>
              <a:t> object represents a “task” that can execute concurrently with other tasks.</a:t>
            </a:r>
          </a:p>
          <a:p>
            <a:pPr eaLnBrk="1" hangingPunct="1"/>
            <a:r>
              <a:rPr lang="en-US" altLang="en-US" smtClean="0">
                <a:solidFill>
                  <a:srgbClr val="000000"/>
                </a:solidFill>
                <a:latin typeface="Times New Roman" pitchFamily="18" charset="0"/>
              </a:rPr>
              <a:t>The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interface declares the single method </a:t>
            </a:r>
            <a:r>
              <a:rPr lang="en-US" altLang="en-US" smtClean="0">
                <a:solidFill>
                  <a:srgbClr val="0000FF"/>
                </a:solidFill>
                <a:latin typeface="LucidaSansTypewriter" pitchFamily="49" charset="0"/>
              </a:rPr>
              <a:t>run</a:t>
            </a:r>
            <a:r>
              <a:rPr lang="en-US" altLang="en-US" smtClean="0">
                <a:solidFill>
                  <a:srgbClr val="000000"/>
                </a:solidFill>
                <a:latin typeface="Times New Roman" pitchFamily="18" charset="0"/>
              </a:rPr>
              <a:t>, which contains the code that defines the task that a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object should perform.</a:t>
            </a:r>
          </a:p>
          <a:p>
            <a:pPr eaLnBrk="1" hangingPunct="1"/>
            <a:r>
              <a:rPr lang="en-US" altLang="en-US" smtClean="0">
                <a:solidFill>
                  <a:srgbClr val="000000"/>
                </a:solidFill>
                <a:latin typeface="Times New Roman" pitchFamily="18" charset="0"/>
              </a:rPr>
              <a:t>When a thread executing a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is created and started, the thread calls the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object’s </a:t>
            </a:r>
            <a:r>
              <a:rPr lang="en-US" altLang="en-US" smtClean="0">
                <a:solidFill>
                  <a:srgbClr val="000000"/>
                </a:solidFill>
                <a:latin typeface="Lucida Console" pitchFamily="49" charset="0"/>
              </a:rPr>
              <a:t>run</a:t>
            </a:r>
            <a:r>
              <a:rPr lang="en-US" altLang="en-US" smtClean="0">
                <a:solidFill>
                  <a:srgbClr val="000000"/>
                </a:solidFill>
                <a:latin typeface="Times New Roman" pitchFamily="18" charset="0"/>
              </a:rPr>
              <a:t> method, which executes in the new thread.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1" descr="jhtp_23_Multithreading_Page_01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23.3  </a:t>
            </a:r>
            <a:r>
              <a:rPr lang="en-US" dirty="0" smtClean="0">
                <a:solidFill>
                  <a:srgbClr val="3380E6"/>
                </a:solidFill>
                <a:latin typeface="Arial"/>
              </a:rPr>
              <a:t>Creating and Executing Threads with the </a:t>
            </a:r>
            <a:r>
              <a:rPr lang="en-US" dirty="0" smtClean="0">
                <a:solidFill>
                  <a:srgbClr val="3380E6"/>
                </a:solidFill>
                <a:latin typeface="Lucida Console" pitchFamily="49" charset="0"/>
              </a:rPr>
              <a:t>Executor</a:t>
            </a:r>
            <a:r>
              <a:rPr lang="en-US" dirty="0" smtClean="0">
                <a:solidFill>
                  <a:srgbClr val="3380E6"/>
                </a:solidFill>
                <a:latin typeface="Arial"/>
              </a:rPr>
              <a:t> Framework (cont.)</a:t>
            </a:r>
            <a:endParaRPr lang="en-US" dirty="0" smtClean="0">
              <a:solidFill>
                <a:srgbClr val="33B38C"/>
              </a:solidFill>
              <a:latin typeface="Goudy Sans Medium"/>
            </a:endParaRPr>
          </a:p>
        </p:txBody>
      </p:sp>
      <p:sp>
        <p:nvSpPr>
          <p:cNvPr id="54275"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itchFamily="18" charset="0"/>
              </a:rPr>
              <a:t>Class </a:t>
            </a:r>
            <a:r>
              <a:rPr lang="en-US" altLang="en-US" sz="2300" smtClean="0">
                <a:solidFill>
                  <a:srgbClr val="000000"/>
                </a:solidFill>
                <a:latin typeface="Lucida Console" pitchFamily="49" charset="0"/>
              </a:rPr>
              <a:t>PrintTask</a:t>
            </a:r>
            <a:r>
              <a:rPr lang="en-US" altLang="en-US" sz="2300" smtClean="0">
                <a:solidFill>
                  <a:srgbClr val="000000"/>
                </a:solidFill>
                <a:latin typeface="Times New Roman" pitchFamily="18" charset="0"/>
              </a:rPr>
              <a:t> (Fig. 23.3) implements </a:t>
            </a:r>
            <a:r>
              <a:rPr lang="en-US" altLang="en-US" sz="2300" smtClean="0">
                <a:solidFill>
                  <a:srgbClr val="000000"/>
                </a:solidFill>
                <a:latin typeface="Lucida Console" pitchFamily="49" charset="0"/>
              </a:rPr>
              <a:t>Runnable</a:t>
            </a:r>
            <a:r>
              <a:rPr lang="en-US" altLang="en-US" sz="2300" smtClean="0">
                <a:solidFill>
                  <a:srgbClr val="000000"/>
                </a:solidFill>
                <a:latin typeface="Times New Roman" pitchFamily="18" charset="0"/>
              </a:rPr>
              <a:t> (line 5), so that multiple </a:t>
            </a:r>
            <a:r>
              <a:rPr lang="en-US" altLang="en-US" sz="2300" smtClean="0">
                <a:solidFill>
                  <a:srgbClr val="000000"/>
                </a:solidFill>
                <a:latin typeface="Lucida Console" pitchFamily="49" charset="0"/>
              </a:rPr>
              <a:t>PrintTasks</a:t>
            </a:r>
            <a:r>
              <a:rPr lang="en-US" altLang="en-US" sz="2300" smtClean="0">
                <a:solidFill>
                  <a:srgbClr val="000000"/>
                </a:solidFill>
                <a:latin typeface="Times New Roman" pitchFamily="18" charset="0"/>
              </a:rPr>
              <a:t> can execute concurrently.</a:t>
            </a:r>
          </a:p>
          <a:p>
            <a:pPr eaLnBrk="1" hangingPunct="1">
              <a:lnSpc>
                <a:spcPct val="90000"/>
              </a:lnSpc>
            </a:pPr>
            <a:r>
              <a:rPr lang="en-US" altLang="en-US" sz="2300" smtClean="0">
                <a:solidFill>
                  <a:srgbClr val="000000"/>
                </a:solidFill>
                <a:latin typeface="Lucida Console" pitchFamily="49" charset="0"/>
              </a:rPr>
              <a:t>Thread</a:t>
            </a:r>
            <a:r>
              <a:rPr lang="en-US" altLang="en-US" sz="2300" smtClean="0">
                <a:solidFill>
                  <a:srgbClr val="000000"/>
                </a:solidFill>
                <a:latin typeface="Times New Roman" pitchFamily="18" charset="0"/>
              </a:rPr>
              <a:t> </a:t>
            </a:r>
            <a:r>
              <a:rPr lang="en-US" altLang="en-US" sz="2300" smtClean="0">
                <a:solidFill>
                  <a:srgbClr val="000000"/>
                </a:solidFill>
                <a:latin typeface="Lucida Console" pitchFamily="49" charset="0"/>
              </a:rPr>
              <a:t>static</a:t>
            </a:r>
            <a:r>
              <a:rPr lang="en-US" altLang="en-US" sz="2300" smtClean="0">
                <a:solidFill>
                  <a:srgbClr val="000000"/>
                </a:solidFill>
                <a:latin typeface="Times New Roman" pitchFamily="18" charset="0"/>
              </a:rPr>
              <a:t> method </a:t>
            </a:r>
            <a:r>
              <a:rPr lang="en-US" altLang="en-US" sz="2300" smtClean="0">
                <a:solidFill>
                  <a:srgbClr val="0000FF"/>
                </a:solidFill>
                <a:latin typeface="LucidaSansTypewriter" pitchFamily="49" charset="0"/>
              </a:rPr>
              <a:t>sleep</a:t>
            </a:r>
            <a:r>
              <a:rPr lang="en-US" altLang="en-US" sz="2300" smtClean="0">
                <a:solidFill>
                  <a:srgbClr val="000000"/>
                </a:solidFill>
                <a:latin typeface="Times New Roman" pitchFamily="18" charset="0"/>
              </a:rPr>
              <a:t> places a thread in the </a:t>
            </a:r>
            <a:r>
              <a:rPr lang="en-US" altLang="en-US" sz="2300" i="1" smtClean="0">
                <a:solidFill>
                  <a:srgbClr val="000000"/>
                </a:solidFill>
                <a:latin typeface="Times New Roman" pitchFamily="18" charset="0"/>
              </a:rPr>
              <a:t>timed waiting state for the specified amount of time.</a:t>
            </a:r>
          </a:p>
          <a:p>
            <a:pPr lvl="1" eaLnBrk="1" hangingPunct="1">
              <a:lnSpc>
                <a:spcPct val="90000"/>
              </a:lnSpc>
            </a:pPr>
            <a:r>
              <a:rPr lang="en-US" altLang="en-US" sz="2000" smtClean="0">
                <a:solidFill>
                  <a:srgbClr val="000000"/>
                </a:solidFill>
                <a:latin typeface="Times New Roman" pitchFamily="18" charset="0"/>
              </a:rPr>
              <a:t>Can throw a checked exception of type </a:t>
            </a:r>
            <a:r>
              <a:rPr lang="en-US" altLang="en-US" sz="2000" smtClean="0">
                <a:solidFill>
                  <a:srgbClr val="0000FF"/>
                </a:solidFill>
                <a:latin typeface="LucidaSansTypewriter" pitchFamily="49" charset="0"/>
              </a:rPr>
              <a:t>InterruptedException</a:t>
            </a:r>
            <a:r>
              <a:rPr lang="en-US" altLang="en-US" sz="2000" smtClean="0">
                <a:solidFill>
                  <a:srgbClr val="000000"/>
                </a:solidFill>
                <a:latin typeface="Times New Roman" pitchFamily="18" charset="0"/>
              </a:rPr>
              <a:t> if the sleeping thread’s </a:t>
            </a:r>
            <a:r>
              <a:rPr lang="en-US" altLang="en-US" sz="2000" smtClean="0">
                <a:solidFill>
                  <a:srgbClr val="0000FF"/>
                </a:solidFill>
                <a:latin typeface="LucidaSansTypewriter" pitchFamily="49" charset="0"/>
              </a:rPr>
              <a:t>interrupt</a:t>
            </a:r>
            <a:r>
              <a:rPr lang="en-US" altLang="en-US" sz="2000" smtClean="0">
                <a:solidFill>
                  <a:srgbClr val="000000"/>
                </a:solidFill>
                <a:latin typeface="Times New Roman" pitchFamily="18" charset="0"/>
              </a:rPr>
              <a:t> method is called. </a:t>
            </a:r>
          </a:p>
          <a:p>
            <a:pPr eaLnBrk="1" hangingPunct="1">
              <a:lnSpc>
                <a:spcPct val="90000"/>
              </a:lnSpc>
            </a:pPr>
            <a:r>
              <a:rPr lang="en-US" altLang="en-US" sz="2300" smtClean="0">
                <a:solidFill>
                  <a:srgbClr val="000000"/>
                </a:solidFill>
                <a:latin typeface="Times New Roman" pitchFamily="18" charset="0"/>
              </a:rPr>
              <a:t>The code in </a:t>
            </a:r>
            <a:r>
              <a:rPr lang="en-US" altLang="en-US" sz="2300" smtClean="0">
                <a:solidFill>
                  <a:srgbClr val="000000"/>
                </a:solidFill>
                <a:latin typeface="Lucida Console" pitchFamily="49" charset="0"/>
              </a:rPr>
              <a:t>main</a:t>
            </a:r>
            <a:r>
              <a:rPr lang="en-US" altLang="en-US" sz="2300" smtClean="0">
                <a:solidFill>
                  <a:srgbClr val="000000"/>
                </a:solidFill>
                <a:latin typeface="Times New Roman" pitchFamily="18" charset="0"/>
              </a:rPr>
              <a:t> executes in the </a:t>
            </a:r>
            <a:r>
              <a:rPr lang="en-US" altLang="en-US" sz="2300" smtClean="0">
                <a:solidFill>
                  <a:srgbClr val="0000FF"/>
                </a:solidFill>
                <a:latin typeface="Times New Roman" pitchFamily="18" charset="0"/>
              </a:rPr>
              <a:t>main thread</a:t>
            </a:r>
            <a:r>
              <a:rPr lang="en-US" altLang="en-US" sz="2300" smtClean="0">
                <a:solidFill>
                  <a:srgbClr val="000000"/>
                </a:solidFill>
                <a:latin typeface="Times New Roman" pitchFamily="18" charset="0"/>
              </a:rPr>
              <a:t>, a thread created by the JVM.</a:t>
            </a:r>
          </a:p>
          <a:p>
            <a:pPr eaLnBrk="1" hangingPunct="1">
              <a:lnSpc>
                <a:spcPct val="90000"/>
              </a:lnSpc>
            </a:pPr>
            <a:r>
              <a:rPr lang="en-US" altLang="en-US" sz="2300" smtClean="0">
                <a:solidFill>
                  <a:srgbClr val="000000"/>
                </a:solidFill>
                <a:latin typeface="Times New Roman" pitchFamily="18" charset="0"/>
              </a:rPr>
              <a:t>The code in the </a:t>
            </a:r>
            <a:r>
              <a:rPr lang="en-US" altLang="en-US" sz="2300" smtClean="0">
                <a:solidFill>
                  <a:srgbClr val="000000"/>
                </a:solidFill>
                <a:latin typeface="Lucida Console" pitchFamily="49" charset="0"/>
              </a:rPr>
              <a:t>run</a:t>
            </a:r>
            <a:r>
              <a:rPr lang="en-US" altLang="en-US" sz="2300" smtClean="0">
                <a:solidFill>
                  <a:srgbClr val="000000"/>
                </a:solidFill>
                <a:latin typeface="Times New Roman" pitchFamily="18" charset="0"/>
              </a:rPr>
              <a:t> method of </a:t>
            </a:r>
            <a:r>
              <a:rPr lang="en-US" altLang="en-US" sz="2300" smtClean="0">
                <a:solidFill>
                  <a:srgbClr val="000000"/>
                </a:solidFill>
                <a:latin typeface="Lucida Console" pitchFamily="49" charset="0"/>
              </a:rPr>
              <a:t>PrintTask</a:t>
            </a:r>
            <a:r>
              <a:rPr lang="en-US" altLang="en-US" sz="2300" smtClean="0">
                <a:solidFill>
                  <a:srgbClr val="000000"/>
                </a:solidFill>
                <a:latin typeface="Times New Roman" pitchFamily="18" charset="0"/>
              </a:rPr>
              <a:t> executes in the threads created in </a:t>
            </a:r>
            <a:r>
              <a:rPr lang="en-US" altLang="en-US" sz="2300" smtClean="0">
                <a:solidFill>
                  <a:srgbClr val="000000"/>
                </a:solidFill>
                <a:latin typeface="Lucida Console" pitchFamily="49" charset="0"/>
              </a:rPr>
              <a:t>main</a:t>
            </a:r>
            <a:r>
              <a:rPr lang="en-US" altLang="en-US" sz="2300" smtClean="0">
                <a:solidFill>
                  <a:srgbClr val="000000"/>
                </a:solidFill>
                <a:latin typeface="Times New Roman" pitchFamily="18" charset="0"/>
              </a:rPr>
              <a:t>.</a:t>
            </a:r>
          </a:p>
          <a:p>
            <a:pPr eaLnBrk="1" hangingPunct="1">
              <a:lnSpc>
                <a:spcPct val="90000"/>
              </a:lnSpc>
            </a:pPr>
            <a:r>
              <a:rPr lang="en-US" altLang="en-US" sz="2300" smtClean="0">
                <a:solidFill>
                  <a:srgbClr val="000000"/>
                </a:solidFill>
                <a:latin typeface="Times New Roman" pitchFamily="18" charset="0"/>
              </a:rPr>
              <a:t>When method</a:t>
            </a:r>
            <a:r>
              <a:rPr lang="en-US" altLang="en-US" sz="2300" smtClean="0">
                <a:solidFill>
                  <a:srgbClr val="000000"/>
                </a:solidFill>
                <a:latin typeface="Lucida Console" pitchFamily="49" charset="0"/>
              </a:rPr>
              <a:t> main</a:t>
            </a:r>
            <a:r>
              <a:rPr lang="en-US" altLang="en-US" sz="2300" smtClean="0">
                <a:solidFill>
                  <a:srgbClr val="000000"/>
                </a:solidFill>
                <a:latin typeface="Times New Roman" pitchFamily="18" charset="0"/>
              </a:rPr>
              <a:t> terminates, the program itself continues running because there are still threads that are alive.</a:t>
            </a:r>
          </a:p>
          <a:p>
            <a:pPr lvl="1" eaLnBrk="1" hangingPunct="1">
              <a:lnSpc>
                <a:spcPct val="90000"/>
              </a:lnSpc>
            </a:pPr>
            <a:r>
              <a:rPr lang="en-US" altLang="en-US" sz="2000" smtClean="0">
                <a:solidFill>
                  <a:srgbClr val="000000"/>
                </a:solidFill>
                <a:latin typeface="Times New Roman" pitchFamily="18" charset="0"/>
              </a:rPr>
              <a:t>The program will not terminate until its last thread completes execution.</a:t>
            </a:r>
          </a:p>
          <a:p>
            <a:pPr lvl="1" eaLnBrk="1" hangingPunct="1">
              <a:lnSpc>
                <a:spcPct val="90000"/>
              </a:lnSpc>
            </a:pPr>
            <a:endParaRPr lang="en-US" altLang="en-US" sz="20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jhtp_23_Multithreading_Page_01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27</a:t>
            </a:fld>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jhtp_23_Multithreading_Page_0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jhtp_23_Multithreading_Page_0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jhtp_23_Multithreading_Page_00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jhtp_23_Multithreading_Page_0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23_Multithreading_Page_01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31</a:t>
            </a:fld>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23.3  </a:t>
            </a:r>
            <a:r>
              <a:rPr lang="en-US" dirty="0" smtClean="0">
                <a:solidFill>
                  <a:srgbClr val="3380E6"/>
                </a:solidFill>
                <a:latin typeface="Arial"/>
              </a:rPr>
              <a:t>Creating and Executing Threads with the </a:t>
            </a:r>
            <a:r>
              <a:rPr lang="en-US" dirty="0" smtClean="0">
                <a:solidFill>
                  <a:srgbClr val="3380E6"/>
                </a:solidFill>
                <a:latin typeface="Lucida Console" pitchFamily="49" charset="0"/>
              </a:rPr>
              <a:t>Executor</a:t>
            </a:r>
            <a:r>
              <a:rPr lang="en-US" dirty="0" smtClean="0">
                <a:solidFill>
                  <a:srgbClr val="3380E6"/>
                </a:solidFill>
                <a:latin typeface="Arial"/>
              </a:rPr>
              <a:t> Framework (cont.)</a:t>
            </a:r>
            <a:endParaRPr lang="en-US" dirty="0" smtClean="0">
              <a:solidFill>
                <a:srgbClr val="33B38C"/>
              </a:solidFill>
              <a:latin typeface="Goudy Sans Medium"/>
            </a:endParaRPr>
          </a:p>
        </p:txBody>
      </p:sp>
      <p:sp>
        <p:nvSpPr>
          <p:cNvPr id="61443"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itchFamily="18" charset="0"/>
              </a:rPr>
              <a:t>Recommended that you use the </a:t>
            </a:r>
            <a:r>
              <a:rPr lang="en-US" altLang="en-US" sz="2500" smtClean="0">
                <a:solidFill>
                  <a:srgbClr val="0000FF"/>
                </a:solidFill>
                <a:latin typeface="LucidaSansTypewriter" pitchFamily="49" charset="0"/>
              </a:rPr>
              <a:t>Executor</a:t>
            </a:r>
            <a:r>
              <a:rPr lang="en-US" altLang="en-US" sz="2500" smtClean="0">
                <a:solidFill>
                  <a:srgbClr val="000000"/>
                </a:solidFill>
                <a:latin typeface="Times New Roman" pitchFamily="18" charset="0"/>
              </a:rPr>
              <a:t> interface to manage the execution of </a:t>
            </a:r>
            <a:r>
              <a:rPr lang="en-US" altLang="en-US" sz="2500" smtClean="0">
                <a:solidFill>
                  <a:srgbClr val="000000"/>
                </a:solidFill>
                <a:latin typeface="Lucida Console" pitchFamily="49" charset="0"/>
              </a:rPr>
              <a:t>Runnable</a:t>
            </a:r>
            <a:r>
              <a:rPr lang="en-US" altLang="en-US" sz="2500" smtClean="0">
                <a:solidFill>
                  <a:srgbClr val="000000"/>
                </a:solidFill>
                <a:latin typeface="Times New Roman" pitchFamily="18" charset="0"/>
              </a:rPr>
              <a:t> objects for you.</a:t>
            </a:r>
          </a:p>
          <a:p>
            <a:pPr lvl="1" eaLnBrk="1" hangingPunct="1">
              <a:lnSpc>
                <a:spcPct val="80000"/>
              </a:lnSpc>
            </a:pPr>
            <a:r>
              <a:rPr lang="en-US" altLang="en-US" sz="2100" smtClean="0">
                <a:solidFill>
                  <a:srgbClr val="000000"/>
                </a:solidFill>
                <a:latin typeface="Times New Roman" pitchFamily="18" charset="0"/>
              </a:rPr>
              <a:t>Typically creates and manages a group of threads called a </a:t>
            </a:r>
            <a:r>
              <a:rPr lang="en-US" altLang="en-US" sz="2100" smtClean="0">
                <a:solidFill>
                  <a:srgbClr val="0000FF"/>
                </a:solidFill>
                <a:latin typeface="Times New Roman" pitchFamily="18" charset="0"/>
              </a:rPr>
              <a:t>thread pool</a:t>
            </a:r>
            <a:r>
              <a:rPr lang="en-US" altLang="en-US" sz="2100" smtClean="0">
                <a:solidFill>
                  <a:srgbClr val="000000"/>
                </a:solidFill>
                <a:latin typeface="Times New Roman" pitchFamily="18" charset="0"/>
              </a:rPr>
              <a:t> to execute </a:t>
            </a:r>
            <a:r>
              <a:rPr lang="en-US" altLang="en-US" sz="2100" smtClean="0">
                <a:solidFill>
                  <a:srgbClr val="000000"/>
                </a:solidFill>
                <a:latin typeface="Lucida Console" pitchFamily="49" charset="0"/>
              </a:rPr>
              <a:t>Runnable</a:t>
            </a:r>
            <a:r>
              <a:rPr lang="en-US" altLang="en-US" sz="2100" smtClean="0">
                <a:solidFill>
                  <a:srgbClr val="000000"/>
                </a:solidFill>
                <a:latin typeface="Times New Roman" pitchFamily="18" charset="0"/>
              </a:rPr>
              <a:t>s.</a:t>
            </a:r>
          </a:p>
          <a:p>
            <a:pPr eaLnBrk="1" hangingPunct="1">
              <a:lnSpc>
                <a:spcPct val="80000"/>
              </a:lnSpc>
            </a:pP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s can reuse existing threads and can improve performance by optimizing the number of threads.</a:t>
            </a:r>
          </a:p>
          <a:p>
            <a:pPr eaLnBrk="1" hangingPunct="1">
              <a:lnSpc>
                <a:spcPct val="80000"/>
              </a:lnSpc>
            </a:pP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execute</a:t>
            </a:r>
            <a:r>
              <a:rPr lang="en-US" altLang="en-US" sz="2500" smtClean="0">
                <a:solidFill>
                  <a:srgbClr val="000000"/>
                </a:solidFill>
                <a:latin typeface="Times New Roman" pitchFamily="18" charset="0"/>
              </a:rPr>
              <a:t> accepts a </a:t>
            </a:r>
            <a:r>
              <a:rPr lang="en-US" altLang="en-US" sz="2500" smtClean="0">
                <a:solidFill>
                  <a:srgbClr val="000000"/>
                </a:solidFill>
                <a:latin typeface="Lucida Console" pitchFamily="49" charset="0"/>
              </a:rPr>
              <a:t>Runnable</a:t>
            </a:r>
            <a:r>
              <a:rPr lang="en-US" altLang="en-US" sz="2500" smtClean="0">
                <a:solidFill>
                  <a:srgbClr val="000000"/>
                </a:solidFill>
                <a:latin typeface="Times New Roman" pitchFamily="18" charset="0"/>
              </a:rPr>
              <a:t> as an argument.</a:t>
            </a:r>
          </a:p>
          <a:p>
            <a:pPr eaLnBrk="1" hangingPunct="1">
              <a:lnSpc>
                <a:spcPct val="80000"/>
              </a:lnSpc>
            </a:pPr>
            <a:r>
              <a:rPr lang="en-US" altLang="en-US" sz="2500" smtClean="0">
                <a:solidFill>
                  <a:srgbClr val="000000"/>
                </a:solidFill>
                <a:latin typeface="Times New Roman" pitchFamily="18" charset="0"/>
              </a:rPr>
              <a:t>An </a:t>
            </a: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 assigns every </a:t>
            </a:r>
            <a:r>
              <a:rPr lang="en-US" altLang="en-US" sz="2500" smtClean="0">
                <a:solidFill>
                  <a:srgbClr val="000000"/>
                </a:solidFill>
                <a:latin typeface="Lucida Console" pitchFamily="49" charset="0"/>
              </a:rPr>
              <a:t>Runnable</a:t>
            </a:r>
            <a:r>
              <a:rPr lang="en-US" altLang="en-US" sz="2500" smtClean="0">
                <a:solidFill>
                  <a:srgbClr val="000000"/>
                </a:solidFill>
                <a:latin typeface="Times New Roman" pitchFamily="18" charset="0"/>
              </a:rPr>
              <a:t> passed to its </a:t>
            </a:r>
            <a:r>
              <a:rPr lang="en-US" altLang="en-US" sz="2500" smtClean="0">
                <a:solidFill>
                  <a:srgbClr val="000000"/>
                </a:solidFill>
                <a:latin typeface="Lucida Console" pitchFamily="49" charset="0"/>
              </a:rPr>
              <a:t>execute</a:t>
            </a:r>
            <a:r>
              <a:rPr lang="en-US" altLang="en-US" sz="2500" smtClean="0">
                <a:solidFill>
                  <a:srgbClr val="000000"/>
                </a:solidFill>
                <a:latin typeface="Times New Roman" pitchFamily="18" charset="0"/>
              </a:rPr>
              <a:t> method to one of the available threads in the thread pool.</a:t>
            </a:r>
          </a:p>
          <a:p>
            <a:pPr eaLnBrk="1" hangingPunct="1">
              <a:lnSpc>
                <a:spcPct val="80000"/>
              </a:lnSpc>
            </a:pPr>
            <a:r>
              <a:rPr lang="en-US" altLang="en-US" sz="2500" smtClean="0">
                <a:solidFill>
                  <a:srgbClr val="000000"/>
                </a:solidFill>
                <a:latin typeface="Times New Roman" pitchFamily="18" charset="0"/>
              </a:rPr>
              <a:t>If there are no available threads, the </a:t>
            </a: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 creates a new thread or waits for a thread to become available.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32</a:t>
            </a:fld>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23.3  </a:t>
            </a:r>
            <a:r>
              <a:rPr lang="en-US" dirty="0" smtClean="0">
                <a:solidFill>
                  <a:srgbClr val="3380E6"/>
                </a:solidFill>
                <a:latin typeface="Arial"/>
              </a:rPr>
              <a:t>Creating and Executing Threads with the </a:t>
            </a:r>
            <a:r>
              <a:rPr lang="en-US" dirty="0" smtClean="0">
                <a:solidFill>
                  <a:srgbClr val="3380E6"/>
                </a:solidFill>
                <a:latin typeface="Lucida Console" pitchFamily="49" charset="0"/>
              </a:rPr>
              <a:t>Executor</a:t>
            </a:r>
            <a:r>
              <a:rPr lang="en-US" dirty="0" smtClean="0">
                <a:solidFill>
                  <a:srgbClr val="3380E6"/>
                </a:solidFill>
                <a:latin typeface="Arial"/>
              </a:rPr>
              <a:t> Framework (cont.)</a:t>
            </a:r>
            <a:endParaRPr lang="en-US" dirty="0" smtClean="0">
              <a:solidFill>
                <a:srgbClr val="33B38C"/>
              </a:solidFill>
              <a:latin typeface="Goudy Sans Medium"/>
            </a:endParaRPr>
          </a:p>
        </p:txBody>
      </p:sp>
      <p:sp>
        <p:nvSpPr>
          <p:cNvPr id="63491" name="Text Placeholder 2"/>
          <p:cNvSpPr>
            <a:spLocks noGrp="1"/>
          </p:cNvSpPr>
          <p:nvPr>
            <p:ph type="body" idx="1"/>
          </p:nvPr>
        </p:nvSpPr>
        <p:spPr/>
        <p:txBody>
          <a:bodyPr/>
          <a:lstStyle/>
          <a:p>
            <a:pPr eaLnBrk="1" hangingPunct="1"/>
            <a:r>
              <a:rPr lang="en-US" altLang="en-US" sz="2500" smtClean="0">
                <a:solidFill>
                  <a:srgbClr val="000000"/>
                </a:solidFill>
                <a:latin typeface="Times New Roman" pitchFamily="18" charset="0"/>
              </a:rPr>
              <a:t>The </a:t>
            </a:r>
            <a:r>
              <a:rPr lang="en-US" altLang="en-US" sz="2500" smtClean="0">
                <a:solidFill>
                  <a:srgbClr val="0000FF"/>
                </a:solidFill>
                <a:latin typeface="LucidaSansTypewriter" pitchFamily="49" charset="0"/>
              </a:rPr>
              <a:t>ExecutorService</a:t>
            </a:r>
            <a:r>
              <a:rPr lang="en-US" altLang="en-US" sz="2500" smtClean="0">
                <a:solidFill>
                  <a:srgbClr val="0000FF"/>
                </a:solidFill>
                <a:latin typeface="Times New Roman" pitchFamily="18" charset="0"/>
              </a:rPr>
              <a:t> interface</a:t>
            </a:r>
            <a:r>
              <a:rPr lang="en-US" altLang="en-US" sz="2500" smtClean="0">
                <a:solidFill>
                  <a:srgbClr val="000000"/>
                </a:solidFill>
                <a:latin typeface="Times New Roman" pitchFamily="18" charset="0"/>
              </a:rPr>
              <a:t> extends </a:t>
            </a: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 and declares methods for managing the life cycle of an </a:t>
            </a:r>
            <a:r>
              <a:rPr lang="en-US" altLang="en-US" sz="2500" smtClean="0">
                <a:solidFill>
                  <a:srgbClr val="000000"/>
                </a:solidFill>
                <a:latin typeface="Lucida Console" pitchFamily="49" charset="0"/>
              </a:rPr>
              <a:t>Executor</a:t>
            </a:r>
            <a:r>
              <a:rPr lang="en-US" altLang="en-US" sz="2500" smtClean="0">
                <a:solidFill>
                  <a:srgbClr val="000000"/>
                </a:solidFill>
                <a:latin typeface="Times New Roman" pitchFamily="18" charset="0"/>
              </a:rPr>
              <a:t>.</a:t>
            </a:r>
          </a:p>
          <a:p>
            <a:pPr eaLnBrk="1" hangingPunct="1"/>
            <a:r>
              <a:rPr lang="en-US" altLang="en-US" sz="2500" smtClean="0">
                <a:solidFill>
                  <a:srgbClr val="000000"/>
                </a:solidFill>
                <a:latin typeface="Times New Roman" pitchFamily="18" charset="0"/>
              </a:rPr>
              <a:t>An object that implements this interface can be created using </a:t>
            </a:r>
            <a:r>
              <a:rPr lang="en-US" altLang="en-US" sz="2500" smtClean="0">
                <a:solidFill>
                  <a:srgbClr val="000000"/>
                </a:solidFill>
                <a:latin typeface="Lucida Console" pitchFamily="49" charset="0"/>
              </a:rPr>
              <a:t>static</a:t>
            </a:r>
            <a:r>
              <a:rPr lang="en-US" altLang="en-US" sz="2500" smtClean="0">
                <a:solidFill>
                  <a:srgbClr val="000000"/>
                </a:solidFill>
                <a:latin typeface="Times New Roman" pitchFamily="18" charset="0"/>
              </a:rPr>
              <a:t> methods declared in class </a:t>
            </a:r>
            <a:r>
              <a:rPr lang="en-US" altLang="en-US" sz="2500" smtClean="0">
                <a:solidFill>
                  <a:srgbClr val="0000FF"/>
                </a:solidFill>
                <a:latin typeface="LucidaSansTypewriter" pitchFamily="49" charset="0"/>
              </a:rPr>
              <a:t>Executors</a:t>
            </a:r>
            <a:r>
              <a:rPr lang="en-US" altLang="en-US" sz="2500" smtClean="0">
                <a:solidFill>
                  <a:srgbClr val="000000"/>
                </a:solidFill>
                <a:latin typeface="Times New Roman" pitchFamily="18" charset="0"/>
              </a:rPr>
              <a:t>.</a:t>
            </a:r>
          </a:p>
          <a:p>
            <a:pPr eaLnBrk="1" hangingPunct="1"/>
            <a:r>
              <a:rPr lang="en-US" altLang="en-US" sz="2500" smtClean="0">
                <a:solidFill>
                  <a:srgbClr val="000000"/>
                </a:solidFill>
                <a:latin typeface="Lucida Console" pitchFamily="49" charset="0"/>
              </a:rPr>
              <a:t>Executors</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newCachedThreadPool</a:t>
            </a:r>
            <a:r>
              <a:rPr lang="en-US" altLang="en-US" sz="2500" smtClean="0">
                <a:solidFill>
                  <a:srgbClr val="000000"/>
                </a:solidFill>
                <a:latin typeface="Times New Roman" pitchFamily="18" charset="0"/>
              </a:rPr>
              <a:t> returns an </a:t>
            </a:r>
            <a:r>
              <a:rPr lang="en-US" altLang="en-US" sz="2500" smtClean="0">
                <a:solidFill>
                  <a:srgbClr val="000000"/>
                </a:solidFill>
                <a:latin typeface="Lucida Console" pitchFamily="49" charset="0"/>
              </a:rPr>
              <a:t>ExecutorService</a:t>
            </a:r>
            <a:r>
              <a:rPr lang="en-US" altLang="en-US" sz="2500" smtClean="0">
                <a:solidFill>
                  <a:srgbClr val="000000"/>
                </a:solidFill>
                <a:latin typeface="Times New Roman" pitchFamily="18" charset="0"/>
              </a:rPr>
              <a:t> that creates new threads as they’re needed by the application.</a:t>
            </a:r>
          </a:p>
          <a:p>
            <a:pPr eaLnBrk="1" hangingPunct="1"/>
            <a:r>
              <a:rPr lang="en-US" altLang="en-US" sz="2500" smtClean="0">
                <a:solidFill>
                  <a:srgbClr val="000000"/>
                </a:solidFill>
                <a:latin typeface="Lucida Console" pitchFamily="49" charset="0"/>
              </a:rPr>
              <a:t>ExecutorService</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shutdown</a:t>
            </a:r>
            <a:r>
              <a:rPr lang="en-US" altLang="en-US" sz="2500" smtClean="0">
                <a:solidFill>
                  <a:srgbClr val="000000"/>
                </a:solidFill>
                <a:latin typeface="Times New Roman" pitchFamily="18" charset="0"/>
              </a:rPr>
              <a:t> notifies the </a:t>
            </a:r>
            <a:r>
              <a:rPr lang="en-US" altLang="en-US" sz="2500" smtClean="0">
                <a:solidFill>
                  <a:srgbClr val="000000"/>
                </a:solidFill>
                <a:latin typeface="Lucida Console" pitchFamily="49" charset="0"/>
              </a:rPr>
              <a:t>ExecutorService</a:t>
            </a:r>
            <a:r>
              <a:rPr lang="en-US" altLang="en-US" sz="2500" smtClean="0">
                <a:solidFill>
                  <a:srgbClr val="000000"/>
                </a:solidFill>
                <a:latin typeface="Times New Roman" pitchFamily="18" charset="0"/>
              </a:rPr>
              <a:t> to stop accepting new tasks, but continues executing </a:t>
            </a:r>
            <a:r>
              <a:rPr lang="en-US" altLang="en-US" sz="2500" smtClean="0">
                <a:solidFill>
                  <a:srgbClr val="000000"/>
                </a:solidFill>
                <a:latin typeface="Times New Roman" pitchFamily="18" charset="0"/>
                <a:cs typeface="Times New Roman" pitchFamily="18" charset="0"/>
              </a:rPr>
              <a:t>tasks that have already been submitted.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33</a:t>
            </a:fld>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0000"/>
                </a:solidFill>
                <a:latin typeface="Arial"/>
              </a:rPr>
              <a:t>23.4  Thread Synchronization</a:t>
            </a:r>
          </a:p>
        </p:txBody>
      </p:sp>
      <p:sp>
        <p:nvSpPr>
          <p:cNvPr id="65539"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itchFamily="18" charset="0"/>
              </a:rPr>
              <a:t>When multiple threads share an object and it is </a:t>
            </a:r>
            <a:r>
              <a:rPr lang="en-US" altLang="en-US" sz="2300" i="1" smtClean="0">
                <a:solidFill>
                  <a:srgbClr val="000000"/>
                </a:solidFill>
                <a:latin typeface="Times New Roman" pitchFamily="18" charset="0"/>
              </a:rPr>
              <a:t>modified</a:t>
            </a:r>
            <a:r>
              <a:rPr lang="en-US" altLang="en-US" sz="2300" smtClean="0">
                <a:solidFill>
                  <a:srgbClr val="000000"/>
                </a:solidFill>
                <a:latin typeface="Times New Roman" pitchFamily="18" charset="0"/>
              </a:rPr>
              <a:t> by one or more of them, indeterminate results may occur unless access to the shared object is managed properly.</a:t>
            </a:r>
          </a:p>
          <a:p>
            <a:pPr eaLnBrk="1" hangingPunct="1">
              <a:lnSpc>
                <a:spcPct val="90000"/>
              </a:lnSpc>
            </a:pPr>
            <a:r>
              <a:rPr lang="en-US" altLang="en-US" sz="2300" smtClean="0">
                <a:solidFill>
                  <a:srgbClr val="000000"/>
                </a:solidFill>
                <a:latin typeface="Times New Roman" pitchFamily="18" charset="0"/>
              </a:rPr>
              <a:t>The problem can be solved by giving only one thread at a time </a:t>
            </a:r>
            <a:r>
              <a:rPr lang="en-US" altLang="en-US" sz="2300" i="1" smtClean="0">
                <a:solidFill>
                  <a:srgbClr val="000000"/>
                </a:solidFill>
                <a:latin typeface="Times New Roman" pitchFamily="18" charset="0"/>
              </a:rPr>
              <a:t>exclusive access</a:t>
            </a:r>
            <a:r>
              <a:rPr lang="en-US" altLang="en-US" sz="2300" smtClean="0">
                <a:solidFill>
                  <a:srgbClr val="000000"/>
                </a:solidFill>
                <a:latin typeface="Times New Roman" pitchFamily="18" charset="0"/>
              </a:rPr>
              <a:t> to code that accesses the shared object.</a:t>
            </a:r>
          </a:p>
          <a:p>
            <a:pPr lvl="1" eaLnBrk="1" hangingPunct="1">
              <a:lnSpc>
                <a:spcPct val="90000"/>
              </a:lnSpc>
            </a:pPr>
            <a:r>
              <a:rPr lang="en-US" altLang="en-US" sz="2000" smtClean="0">
                <a:solidFill>
                  <a:srgbClr val="000000"/>
                </a:solidFill>
                <a:latin typeface="Times New Roman" pitchFamily="18" charset="0"/>
              </a:rPr>
              <a:t>During that time, other threads desiring to access the object are kept waiting.</a:t>
            </a:r>
          </a:p>
          <a:p>
            <a:pPr lvl="1" eaLnBrk="1" hangingPunct="1">
              <a:lnSpc>
                <a:spcPct val="90000"/>
              </a:lnSpc>
            </a:pPr>
            <a:r>
              <a:rPr lang="en-US" altLang="en-US" sz="2000" smtClean="0">
                <a:solidFill>
                  <a:srgbClr val="000000"/>
                </a:solidFill>
                <a:latin typeface="Times New Roman" pitchFamily="18" charset="0"/>
              </a:rPr>
              <a:t>When the thread with exclusive access finishes accessing the object, one of the waiting threads is allowed to proceed.</a:t>
            </a:r>
          </a:p>
          <a:p>
            <a:pPr eaLnBrk="1" hangingPunct="1">
              <a:lnSpc>
                <a:spcPct val="90000"/>
              </a:lnSpc>
            </a:pPr>
            <a:r>
              <a:rPr lang="en-US" altLang="en-US" sz="2300" smtClean="0">
                <a:solidFill>
                  <a:srgbClr val="000000"/>
                </a:solidFill>
                <a:latin typeface="Times New Roman" pitchFamily="18" charset="0"/>
              </a:rPr>
              <a:t>This process, called </a:t>
            </a:r>
            <a:r>
              <a:rPr lang="en-US" altLang="en-US" sz="2300" smtClean="0">
                <a:solidFill>
                  <a:srgbClr val="0000FF"/>
                </a:solidFill>
                <a:latin typeface="Times New Roman" pitchFamily="18" charset="0"/>
              </a:rPr>
              <a:t>thread synchronization</a:t>
            </a:r>
            <a:r>
              <a:rPr lang="en-US" altLang="en-US" sz="2300" smtClean="0">
                <a:solidFill>
                  <a:srgbClr val="000000"/>
                </a:solidFill>
                <a:latin typeface="Times New Roman" pitchFamily="18" charset="0"/>
              </a:rPr>
              <a:t>, coordinates access to shared data by multiple concurrent threads.</a:t>
            </a:r>
          </a:p>
          <a:p>
            <a:pPr lvl="1" eaLnBrk="1" hangingPunct="1">
              <a:lnSpc>
                <a:spcPct val="90000"/>
              </a:lnSpc>
            </a:pPr>
            <a:r>
              <a:rPr lang="en-US" altLang="en-US" sz="2000" smtClean="0">
                <a:solidFill>
                  <a:srgbClr val="000000"/>
                </a:solidFill>
                <a:latin typeface="Times New Roman" pitchFamily="18" charset="0"/>
              </a:rPr>
              <a:t>Ensures that each thread accessing a shared object </a:t>
            </a:r>
            <a:r>
              <a:rPr lang="en-US" altLang="en-US" sz="2000" i="1" smtClean="0">
                <a:solidFill>
                  <a:srgbClr val="000000"/>
                </a:solidFill>
                <a:latin typeface="Times New Roman" pitchFamily="18" charset="0"/>
              </a:rPr>
              <a:t>excludes</a:t>
            </a:r>
            <a:r>
              <a:rPr lang="en-US" altLang="en-US" sz="2000" smtClean="0">
                <a:solidFill>
                  <a:srgbClr val="000000"/>
                </a:solidFill>
                <a:latin typeface="Times New Roman" pitchFamily="18" charset="0"/>
              </a:rPr>
              <a:t> all other threads from doing so simultaneously—this is called </a:t>
            </a:r>
            <a:r>
              <a:rPr lang="en-US" altLang="en-US" sz="2000" smtClean="0">
                <a:solidFill>
                  <a:srgbClr val="0000FF"/>
                </a:solidFill>
                <a:latin typeface="Times New Roman" pitchFamily="18" charset="0"/>
              </a:rPr>
              <a:t>mutual exclusion</a:t>
            </a:r>
            <a:r>
              <a:rPr lang="en-US" altLang="en-US" sz="20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34</a:t>
            </a:fld>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23.4.1  Immutable Data</a:t>
            </a:r>
            <a:endParaRPr lang="en-US" dirty="0" smtClean="0">
              <a:solidFill>
                <a:srgbClr val="3380E6"/>
              </a:solidFill>
              <a:latin typeface="Arial"/>
            </a:endParaRPr>
          </a:p>
        </p:txBody>
      </p:sp>
      <p:sp>
        <p:nvSpPr>
          <p:cNvPr id="67587" name="Text Placeholder 2"/>
          <p:cNvSpPr>
            <a:spLocks noGrp="1"/>
          </p:cNvSpPr>
          <p:nvPr>
            <p:ph type="body" idx="1"/>
          </p:nvPr>
        </p:nvSpPr>
        <p:spPr/>
        <p:txBody>
          <a:bodyPr/>
          <a:lstStyle/>
          <a:p>
            <a:pPr eaLnBrk="1" hangingPunct="1"/>
            <a:r>
              <a:rPr lang="en-US" altLang="en-US" sz="2100" smtClean="0">
                <a:solidFill>
                  <a:srgbClr val="000000"/>
                </a:solidFill>
                <a:latin typeface="Times New Roman" pitchFamily="18" charset="0"/>
              </a:rPr>
              <a:t>Thread synchronization is necessary </a:t>
            </a:r>
            <a:r>
              <a:rPr lang="en-US" altLang="en-US" sz="2100" i="1" smtClean="0">
                <a:solidFill>
                  <a:srgbClr val="000000"/>
                </a:solidFill>
                <a:latin typeface="Times New Roman" pitchFamily="18" charset="0"/>
              </a:rPr>
              <a:t>only</a:t>
            </a:r>
            <a:r>
              <a:rPr lang="en-US" altLang="en-US" sz="2100" smtClean="0">
                <a:solidFill>
                  <a:srgbClr val="000000"/>
                </a:solidFill>
                <a:latin typeface="Times New Roman" pitchFamily="18" charset="0"/>
              </a:rPr>
              <a:t> for shared </a:t>
            </a:r>
            <a:r>
              <a:rPr lang="en-US" altLang="en-US" sz="2100" smtClean="0">
                <a:solidFill>
                  <a:srgbClr val="0000FF"/>
                </a:solidFill>
                <a:latin typeface="Times New Roman" pitchFamily="18" charset="0"/>
              </a:rPr>
              <a:t>mutable data</a:t>
            </a:r>
            <a:r>
              <a:rPr lang="en-US" altLang="en-US" sz="2100" smtClean="0">
                <a:solidFill>
                  <a:srgbClr val="000000"/>
                </a:solidFill>
                <a:latin typeface="Times New Roman" pitchFamily="18" charset="0"/>
              </a:rPr>
              <a:t>, i.e., data that may </a:t>
            </a:r>
            <a:r>
              <a:rPr lang="en-US" altLang="en-US" sz="2100" i="1" smtClean="0">
                <a:solidFill>
                  <a:srgbClr val="000000"/>
                </a:solidFill>
                <a:latin typeface="Times New Roman" pitchFamily="18" charset="0"/>
              </a:rPr>
              <a:t>change</a:t>
            </a:r>
            <a:r>
              <a:rPr lang="en-US" altLang="en-US" sz="2100" smtClean="0">
                <a:solidFill>
                  <a:srgbClr val="000000"/>
                </a:solidFill>
                <a:latin typeface="Times New Roman" pitchFamily="18" charset="0"/>
              </a:rPr>
              <a:t> during its lifetime. </a:t>
            </a:r>
          </a:p>
          <a:p>
            <a:pPr eaLnBrk="1" hangingPunct="1"/>
            <a:r>
              <a:rPr lang="en-US" altLang="en-US" sz="2100" smtClean="0">
                <a:solidFill>
                  <a:srgbClr val="000000"/>
                </a:solidFill>
                <a:latin typeface="Times New Roman" pitchFamily="18" charset="0"/>
              </a:rPr>
              <a:t>With shared </a:t>
            </a:r>
            <a:r>
              <a:rPr lang="en-US" altLang="en-US" sz="2100" smtClean="0">
                <a:solidFill>
                  <a:srgbClr val="0000FF"/>
                </a:solidFill>
                <a:latin typeface="Times New Roman" pitchFamily="18" charset="0"/>
              </a:rPr>
              <a:t>immutable data </a:t>
            </a:r>
            <a:r>
              <a:rPr lang="en-US" altLang="en-US" sz="2100" smtClean="0">
                <a:solidFill>
                  <a:srgbClr val="000000"/>
                </a:solidFill>
                <a:latin typeface="Times New Roman" pitchFamily="18" charset="0"/>
              </a:rPr>
              <a:t>that will </a:t>
            </a:r>
            <a:r>
              <a:rPr lang="en-US" altLang="en-US" sz="2100" i="1" smtClean="0">
                <a:solidFill>
                  <a:srgbClr val="000000"/>
                </a:solidFill>
                <a:latin typeface="Times New Roman" pitchFamily="18" charset="0"/>
              </a:rPr>
              <a:t>not</a:t>
            </a:r>
            <a:r>
              <a:rPr lang="en-US" altLang="en-US" sz="2100" smtClean="0">
                <a:solidFill>
                  <a:srgbClr val="000000"/>
                </a:solidFill>
                <a:latin typeface="Times New Roman" pitchFamily="18" charset="0"/>
              </a:rPr>
              <a:t> change, it’s not possible for a thread to see old or incorrect values as a result of another thread’s manipulation of that data. </a:t>
            </a:r>
          </a:p>
          <a:p>
            <a:pPr eaLnBrk="1" hangingPunct="1"/>
            <a:r>
              <a:rPr lang="en-US" altLang="en-US" sz="2100" smtClean="0">
                <a:solidFill>
                  <a:srgbClr val="000000"/>
                </a:solidFill>
                <a:latin typeface="Times New Roman" pitchFamily="18" charset="0"/>
              </a:rPr>
              <a:t>When you share </a:t>
            </a:r>
            <a:r>
              <a:rPr lang="en-US" altLang="en-US" sz="2100" i="1" smtClean="0">
                <a:solidFill>
                  <a:srgbClr val="000000"/>
                </a:solidFill>
                <a:latin typeface="Times New Roman" pitchFamily="18" charset="0"/>
              </a:rPr>
              <a:t>immutable data</a:t>
            </a:r>
            <a:r>
              <a:rPr lang="en-US" altLang="en-US" sz="2100" smtClean="0">
                <a:solidFill>
                  <a:srgbClr val="000000"/>
                </a:solidFill>
                <a:latin typeface="Times New Roman" pitchFamily="18" charset="0"/>
              </a:rPr>
              <a:t> across threads, declare the corresponding data fields </a:t>
            </a:r>
            <a:r>
              <a:rPr lang="en-US" altLang="en-US" sz="2100" smtClean="0">
                <a:solidFill>
                  <a:srgbClr val="000000"/>
                </a:solidFill>
                <a:latin typeface="Lucida Console" pitchFamily="49" charset="0"/>
              </a:rPr>
              <a:t>final</a:t>
            </a:r>
            <a:r>
              <a:rPr lang="en-US" altLang="en-US" sz="2100" smtClean="0">
                <a:solidFill>
                  <a:srgbClr val="000000"/>
                </a:solidFill>
                <a:latin typeface="Times New Roman" pitchFamily="18" charset="0"/>
              </a:rPr>
              <a:t> to indicate that the values of the variables will </a:t>
            </a:r>
            <a:r>
              <a:rPr lang="en-US" altLang="en-US" sz="2100" i="1" smtClean="0">
                <a:solidFill>
                  <a:srgbClr val="000000"/>
                </a:solidFill>
                <a:latin typeface="Times New Roman" pitchFamily="18" charset="0"/>
              </a:rPr>
              <a:t>not</a:t>
            </a:r>
            <a:r>
              <a:rPr lang="en-US" altLang="en-US" sz="2100" smtClean="0">
                <a:solidFill>
                  <a:srgbClr val="000000"/>
                </a:solidFill>
                <a:latin typeface="Times New Roman" pitchFamily="18" charset="0"/>
              </a:rPr>
              <a:t> change after they’re initialized. </a:t>
            </a:r>
          </a:p>
          <a:p>
            <a:pPr eaLnBrk="1" hangingPunct="1"/>
            <a:r>
              <a:rPr lang="en-US" altLang="en-US" sz="2100" i="1" smtClean="0">
                <a:solidFill>
                  <a:srgbClr val="000000"/>
                </a:solidFill>
                <a:latin typeface="Times New Roman" pitchFamily="18" charset="0"/>
              </a:rPr>
              <a:t>Labeling object references as </a:t>
            </a:r>
            <a:r>
              <a:rPr lang="en-US" altLang="en-US" sz="2100" i="1" smtClean="0">
                <a:solidFill>
                  <a:srgbClr val="000000"/>
                </a:solidFill>
                <a:latin typeface="Lucida Console" pitchFamily="49" charset="0"/>
              </a:rPr>
              <a:t>final</a:t>
            </a:r>
            <a:r>
              <a:rPr lang="en-US" altLang="en-US" sz="2100" i="1" smtClean="0">
                <a:solidFill>
                  <a:srgbClr val="000000"/>
                </a:solidFill>
                <a:latin typeface="Times New Roman" pitchFamily="18" charset="0"/>
              </a:rPr>
              <a:t> indicates that the reference will not change, but it does not guarantee that the referenced object is immutable—this depends entirely on the object’s properties. </a:t>
            </a:r>
          </a:p>
          <a:p>
            <a:pPr eaLnBrk="1" hangingPunct="1"/>
            <a:r>
              <a:rPr lang="en-US" altLang="en-US" sz="2100" smtClean="0">
                <a:solidFill>
                  <a:srgbClr val="000000"/>
                </a:solidFill>
                <a:latin typeface="Times New Roman" pitchFamily="18" charset="0"/>
              </a:rPr>
              <a:t>However, it’s still good practice to mark references that will not change as </a:t>
            </a:r>
            <a:r>
              <a:rPr lang="en-US" altLang="en-US" sz="2100" smtClean="0">
                <a:solidFill>
                  <a:srgbClr val="000000"/>
                </a:solidFill>
                <a:latin typeface="Lucida Console" pitchFamily="49" charset="0"/>
              </a:rPr>
              <a:t>final</a:t>
            </a:r>
            <a:r>
              <a:rPr lang="en-US" altLang="en-US" sz="21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35</a:t>
            </a:fld>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descr="jhtp_23_Multithreading_Page_0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23.4.2  </a:t>
            </a:r>
            <a:r>
              <a:rPr lang="en-US" dirty="0">
                <a:solidFill>
                  <a:srgbClr val="24B5A1"/>
                </a:solidFill>
                <a:latin typeface="Arial"/>
              </a:rPr>
              <a:t>Monitors</a:t>
            </a:r>
            <a:endParaRPr lang="en-US" dirty="0" smtClean="0">
              <a:solidFill>
                <a:srgbClr val="3380E6"/>
              </a:solidFill>
              <a:latin typeface="Arial"/>
            </a:endParaRPr>
          </a:p>
        </p:txBody>
      </p:sp>
      <p:sp>
        <p:nvSpPr>
          <p:cNvPr id="70659" name="Text Placeholder 2"/>
          <p:cNvSpPr>
            <a:spLocks noGrp="1"/>
          </p:cNvSpPr>
          <p:nvPr>
            <p:ph type="body" idx="1"/>
          </p:nvPr>
        </p:nvSpPr>
        <p:spPr/>
        <p:txBody>
          <a:bodyPr/>
          <a:lstStyle/>
          <a:p>
            <a:pPr eaLnBrk="1" hangingPunct="1"/>
            <a:r>
              <a:rPr lang="en-US" altLang="en-US" sz="2500" smtClean="0">
                <a:solidFill>
                  <a:srgbClr val="000000"/>
                </a:solidFill>
                <a:latin typeface="Times New Roman" pitchFamily="18" charset="0"/>
              </a:rPr>
              <a:t>A common way to perform synchronization is to use Java’s built-in </a:t>
            </a:r>
            <a:r>
              <a:rPr lang="en-US" altLang="en-US" sz="2500" smtClean="0">
                <a:solidFill>
                  <a:srgbClr val="0000FF"/>
                </a:solidFill>
                <a:latin typeface="Times New Roman" pitchFamily="18" charset="0"/>
              </a:rPr>
              <a:t>monitors</a:t>
            </a:r>
            <a:r>
              <a:rPr lang="en-US" altLang="en-US" sz="2500" smtClean="0">
                <a:solidFill>
                  <a:srgbClr val="000000"/>
                </a:solidFill>
                <a:latin typeface="Times New Roman" pitchFamily="18" charset="0"/>
              </a:rPr>
              <a:t>.</a:t>
            </a:r>
          </a:p>
          <a:p>
            <a:pPr lvl="1" eaLnBrk="1" hangingPunct="1"/>
            <a:r>
              <a:rPr lang="en-US" altLang="en-US" sz="2100" smtClean="0">
                <a:solidFill>
                  <a:srgbClr val="000000"/>
                </a:solidFill>
                <a:latin typeface="Times New Roman" pitchFamily="18" charset="0"/>
              </a:rPr>
              <a:t>Every object has a monitor and a </a:t>
            </a:r>
            <a:r>
              <a:rPr lang="en-US" altLang="en-US" sz="2100" smtClean="0">
                <a:solidFill>
                  <a:srgbClr val="0000FF"/>
                </a:solidFill>
                <a:latin typeface="Times New Roman" pitchFamily="18" charset="0"/>
              </a:rPr>
              <a:t>monitor lock</a:t>
            </a:r>
            <a:r>
              <a:rPr lang="en-US" altLang="en-US" sz="2100" smtClean="0">
                <a:solidFill>
                  <a:srgbClr val="000000"/>
                </a:solidFill>
                <a:latin typeface="Times New Roman" pitchFamily="18" charset="0"/>
              </a:rPr>
              <a:t> (or </a:t>
            </a:r>
            <a:r>
              <a:rPr lang="en-US" altLang="en-US" sz="2100" smtClean="0">
                <a:solidFill>
                  <a:srgbClr val="0000FF"/>
                </a:solidFill>
                <a:latin typeface="Times New Roman" pitchFamily="18" charset="0"/>
              </a:rPr>
              <a:t>intrinsic lock</a:t>
            </a:r>
            <a:r>
              <a:rPr lang="en-US" altLang="en-US" sz="2100" smtClean="0">
                <a:solidFill>
                  <a:srgbClr val="000000"/>
                </a:solidFill>
                <a:latin typeface="Times New Roman" pitchFamily="18" charset="0"/>
              </a:rPr>
              <a:t>).</a:t>
            </a:r>
          </a:p>
          <a:p>
            <a:pPr lvl="1" eaLnBrk="1" hangingPunct="1"/>
            <a:r>
              <a:rPr lang="en-US" altLang="en-US" sz="2100" smtClean="0">
                <a:solidFill>
                  <a:srgbClr val="000000"/>
                </a:solidFill>
                <a:latin typeface="Times New Roman" pitchFamily="18" charset="0"/>
              </a:rPr>
              <a:t>Can be held by a maximum of only one thread at any time.</a:t>
            </a:r>
          </a:p>
          <a:p>
            <a:pPr lvl="1" eaLnBrk="1" hangingPunct="1"/>
            <a:r>
              <a:rPr lang="en-US" altLang="en-US" sz="2100" smtClean="0">
                <a:solidFill>
                  <a:srgbClr val="000000"/>
                </a:solidFill>
                <a:latin typeface="Times New Roman" pitchFamily="18" charset="0"/>
              </a:rPr>
              <a:t>A thread must acquire the lock before proceeding with the operation.</a:t>
            </a:r>
          </a:p>
          <a:p>
            <a:pPr lvl="1" eaLnBrk="1" hangingPunct="1"/>
            <a:r>
              <a:rPr lang="en-US" altLang="en-US" sz="2100" smtClean="0">
                <a:solidFill>
                  <a:srgbClr val="000000"/>
                </a:solidFill>
                <a:latin typeface="Times New Roman" pitchFamily="18" charset="0"/>
              </a:rPr>
              <a:t>Other threads attempting to perform an operation that requires the same lock will be </a:t>
            </a:r>
            <a:r>
              <a:rPr lang="en-US" altLang="en-US" sz="2100" i="1" smtClean="0">
                <a:solidFill>
                  <a:srgbClr val="000000"/>
                </a:solidFill>
                <a:latin typeface="Times New Roman" pitchFamily="18" charset="0"/>
              </a:rPr>
              <a:t>blocked.</a:t>
            </a:r>
          </a:p>
          <a:p>
            <a:pPr eaLnBrk="1" hangingPunct="1"/>
            <a:r>
              <a:rPr lang="en-US" altLang="en-US" sz="2500" smtClean="0">
                <a:solidFill>
                  <a:srgbClr val="000000"/>
                </a:solidFill>
                <a:latin typeface="Times New Roman" pitchFamily="18" charset="0"/>
              </a:rPr>
              <a:t>To specify that a thread must hold a monitor lock to execute a block of code, the code should be placed in a </a:t>
            </a:r>
            <a:r>
              <a:rPr lang="en-US" altLang="en-US" sz="2500" smtClean="0">
                <a:solidFill>
                  <a:srgbClr val="0000FF"/>
                </a:solidFill>
                <a:latin typeface="LucidaSansTypewriter" pitchFamily="49" charset="0"/>
              </a:rPr>
              <a:t>synchronized</a:t>
            </a:r>
            <a:r>
              <a:rPr lang="en-US" altLang="en-US" sz="2500" smtClean="0">
                <a:solidFill>
                  <a:srgbClr val="0000FF"/>
                </a:solidFill>
                <a:latin typeface="Times New Roman" pitchFamily="18" charset="0"/>
              </a:rPr>
              <a:t> statement</a:t>
            </a:r>
            <a:r>
              <a:rPr lang="en-US" altLang="en-US" sz="2500" smtClean="0">
                <a:solidFill>
                  <a:srgbClr val="000000"/>
                </a:solidFill>
                <a:latin typeface="Times New Roman" pitchFamily="18" charset="0"/>
              </a:rPr>
              <a:t>.</a:t>
            </a:r>
          </a:p>
          <a:p>
            <a:pPr lvl="1" eaLnBrk="1" hangingPunct="1"/>
            <a:r>
              <a:rPr lang="en-US" altLang="en-US" sz="2100" smtClean="0">
                <a:solidFill>
                  <a:srgbClr val="000000"/>
                </a:solidFill>
                <a:latin typeface="Times New Roman" pitchFamily="18" charset="0"/>
              </a:rPr>
              <a:t>Said to be </a:t>
            </a:r>
            <a:r>
              <a:rPr lang="en-US" altLang="en-US" sz="2100" smtClean="0">
                <a:solidFill>
                  <a:srgbClr val="0000FF"/>
                </a:solidFill>
                <a:latin typeface="Times New Roman" pitchFamily="18" charset="0"/>
              </a:rPr>
              <a:t>guarded</a:t>
            </a:r>
            <a:r>
              <a:rPr lang="en-US" altLang="en-US" sz="2100" smtClean="0">
                <a:solidFill>
                  <a:srgbClr val="000000"/>
                </a:solidFill>
                <a:latin typeface="Times New Roman" pitchFamily="18" charset="0"/>
              </a:rPr>
              <a:t> by the monitor lock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23.4.2  </a:t>
            </a:r>
            <a:r>
              <a:rPr lang="en-US" dirty="0" smtClean="0">
                <a:solidFill>
                  <a:srgbClr val="24B5A1"/>
                </a:solidFill>
                <a:latin typeface="Arial"/>
              </a:rPr>
              <a:t>Monitors (Cont.)</a:t>
            </a:r>
            <a:endParaRPr lang="en-US" dirty="0" smtClean="0">
              <a:solidFill>
                <a:srgbClr val="3380E6"/>
              </a:solidFill>
              <a:latin typeface="Arial"/>
            </a:endParaRPr>
          </a:p>
        </p:txBody>
      </p:sp>
      <p:sp>
        <p:nvSpPr>
          <p:cNvPr id="72707"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itchFamily="18" charset="0"/>
              </a:rPr>
              <a:t>The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statements are declared using the </a:t>
            </a:r>
            <a:r>
              <a:rPr lang="en-US" altLang="en-US" sz="2500" smtClean="0">
                <a:solidFill>
                  <a:srgbClr val="0000FF"/>
                </a:solidFill>
                <a:latin typeface="LucidaSansTypewriter" pitchFamily="49" charset="0"/>
              </a:rPr>
              <a:t>synchronized</a:t>
            </a:r>
            <a:r>
              <a:rPr lang="en-US" altLang="en-US" sz="2500" smtClean="0">
                <a:solidFill>
                  <a:srgbClr val="0000FF"/>
                </a:solidFill>
                <a:latin typeface="Times New Roman" pitchFamily="18" charset="0"/>
              </a:rPr>
              <a:t> keyword</a:t>
            </a:r>
            <a:r>
              <a:rPr lang="en-US" altLang="en-US" sz="2500" smtClean="0">
                <a:solidFill>
                  <a:srgbClr val="000000"/>
                </a:solidFill>
                <a:latin typeface="Times New Roman" pitchFamily="18" charset="0"/>
              </a:rPr>
              <a:t>:</a:t>
            </a:r>
          </a:p>
          <a:p>
            <a:pPr lvl="2" eaLnBrk="1" hangingPunct="1">
              <a:lnSpc>
                <a:spcPct val="90000"/>
              </a:lnSpc>
            </a:pPr>
            <a:r>
              <a:rPr lang="en-US" altLang="en-US" sz="1900" smtClean="0">
                <a:solidFill>
                  <a:srgbClr val="0000FF"/>
                </a:solidFill>
                <a:latin typeface="Lucida Console" pitchFamily="49" charset="0"/>
              </a:rPr>
              <a:t>synchronized</a:t>
            </a:r>
            <a:r>
              <a:rPr lang="en-US" altLang="en-US" sz="1900" smtClean="0">
                <a:solidFill>
                  <a:srgbClr val="000000"/>
                </a:solidFill>
                <a:latin typeface="Lucida Console" pitchFamily="49" charset="0"/>
              </a:rPr>
              <a:t> (</a:t>
            </a:r>
            <a:r>
              <a:rPr lang="en-US" altLang="en-US" sz="1900" i="1" smtClean="0">
                <a:solidFill>
                  <a:srgbClr val="000000"/>
                </a:solidFill>
                <a:latin typeface="AGaramond" pitchFamily="50" charset="0"/>
              </a:rPr>
              <a:t>object</a:t>
            </a:r>
            <a:r>
              <a:rPr lang="en-US" altLang="en-US" sz="1900" smtClean="0">
                <a:solidFill>
                  <a:srgbClr val="000000"/>
                </a:solidFill>
                <a:latin typeface="Lucida Console" pitchFamily="49" charset="0"/>
              </a:rPr>
              <a:t>)</a:t>
            </a:r>
            <a:br>
              <a:rPr lang="en-US" altLang="en-US" sz="1900" smtClean="0">
                <a:solidFill>
                  <a:srgbClr val="000000"/>
                </a:solidFill>
                <a:latin typeface="Lucida Console" pitchFamily="49" charset="0"/>
              </a:rPr>
            </a:br>
            <a:r>
              <a:rPr lang="en-US" altLang="en-US" sz="1900" smtClean="0">
                <a:solidFill>
                  <a:srgbClr val="000000"/>
                </a:solidFill>
                <a:latin typeface="Lucida Console" pitchFamily="49" charset="0"/>
              </a:rPr>
              <a:t>{</a:t>
            </a:r>
            <a:br>
              <a:rPr lang="en-US" altLang="en-US" sz="1900" smtClean="0">
                <a:solidFill>
                  <a:srgbClr val="000000"/>
                </a:solidFill>
                <a:latin typeface="Lucida Console" pitchFamily="49" charset="0"/>
              </a:rPr>
            </a:br>
            <a:r>
              <a:rPr lang="en-US" altLang="en-US" sz="1900" smtClean="0">
                <a:solidFill>
                  <a:srgbClr val="000000"/>
                </a:solidFill>
                <a:latin typeface="Lucida Console" pitchFamily="49" charset="0"/>
              </a:rPr>
              <a:t>   </a:t>
            </a:r>
            <a:r>
              <a:rPr lang="en-US" altLang="en-US" sz="1900" smtClean="0">
                <a:solidFill>
                  <a:srgbClr val="000000"/>
                </a:solidFill>
                <a:latin typeface="AGaramond" pitchFamily="50" charset="0"/>
              </a:rPr>
              <a:t>statements</a:t>
            </a:r>
            <a:br>
              <a:rPr lang="en-US" altLang="en-US" sz="1900" smtClean="0">
                <a:solidFill>
                  <a:srgbClr val="000000"/>
                </a:solidFill>
                <a:latin typeface="AGaramond" pitchFamily="50" charset="0"/>
              </a:rPr>
            </a:br>
            <a:r>
              <a:rPr lang="en-US" altLang="en-US" sz="1900" smtClean="0">
                <a:solidFill>
                  <a:srgbClr val="000000"/>
                </a:solidFill>
                <a:latin typeface="Lucida Console" pitchFamily="49" charset="0"/>
              </a:rPr>
              <a:t>} </a:t>
            </a:r>
            <a:r>
              <a:rPr lang="en-US" altLang="en-US" sz="1900" smtClean="0">
                <a:solidFill>
                  <a:srgbClr val="00BF00"/>
                </a:solidFill>
                <a:latin typeface="Lucida Console" pitchFamily="49" charset="0"/>
              </a:rPr>
              <a:t>// end synchronized statement</a:t>
            </a:r>
          </a:p>
          <a:p>
            <a:pPr eaLnBrk="1" hangingPunct="1">
              <a:lnSpc>
                <a:spcPct val="90000"/>
              </a:lnSpc>
            </a:pPr>
            <a:r>
              <a:rPr lang="en-US" altLang="en-US" sz="2500" smtClean="0">
                <a:solidFill>
                  <a:srgbClr val="000000"/>
                </a:solidFill>
                <a:latin typeface="Times New Roman" pitchFamily="18" charset="0"/>
              </a:rPr>
              <a:t>where </a:t>
            </a:r>
            <a:r>
              <a:rPr lang="en-US" altLang="en-US" sz="2500" i="1" smtClean="0">
                <a:solidFill>
                  <a:srgbClr val="000000"/>
                </a:solidFill>
                <a:latin typeface="Times New Roman" pitchFamily="18" charset="0"/>
              </a:rPr>
              <a:t>object </a:t>
            </a:r>
            <a:r>
              <a:rPr lang="en-US" altLang="en-US" sz="2500" smtClean="0">
                <a:solidFill>
                  <a:srgbClr val="000000"/>
                </a:solidFill>
                <a:latin typeface="Times New Roman" pitchFamily="18" charset="0"/>
              </a:rPr>
              <a:t>is the object whose monitor lock will be acquired</a:t>
            </a:r>
          </a:p>
          <a:p>
            <a:pPr lvl="1" eaLnBrk="1" hangingPunct="1">
              <a:lnSpc>
                <a:spcPct val="90000"/>
              </a:lnSpc>
            </a:pPr>
            <a:r>
              <a:rPr lang="en-US" altLang="en-US" sz="2100" i="1" smtClean="0">
                <a:solidFill>
                  <a:srgbClr val="000000"/>
                </a:solidFill>
                <a:latin typeface="Times New Roman" pitchFamily="18" charset="0"/>
              </a:rPr>
              <a:t>object </a:t>
            </a:r>
            <a:r>
              <a:rPr lang="en-US" altLang="en-US" sz="2100" smtClean="0">
                <a:solidFill>
                  <a:srgbClr val="000000"/>
                </a:solidFill>
                <a:latin typeface="Times New Roman" pitchFamily="18" charset="0"/>
              </a:rPr>
              <a:t>is normally </a:t>
            </a:r>
            <a:r>
              <a:rPr lang="en-US" altLang="en-US" sz="2100" smtClean="0">
                <a:solidFill>
                  <a:srgbClr val="000000"/>
                </a:solidFill>
                <a:latin typeface="Lucida Console" pitchFamily="49" charset="0"/>
              </a:rPr>
              <a:t>this</a:t>
            </a:r>
            <a:r>
              <a:rPr lang="en-US" altLang="en-US" sz="2100" smtClean="0">
                <a:solidFill>
                  <a:srgbClr val="000000"/>
                </a:solidFill>
                <a:latin typeface="Times New Roman" pitchFamily="18" charset="0"/>
              </a:rPr>
              <a:t> if it’s the object in which the </a:t>
            </a:r>
            <a:r>
              <a:rPr lang="en-US" altLang="en-US" sz="2100" smtClean="0">
                <a:solidFill>
                  <a:srgbClr val="000000"/>
                </a:solidFill>
                <a:latin typeface="Lucida Console" pitchFamily="49" charset="0"/>
              </a:rPr>
              <a:t>synchronized</a:t>
            </a:r>
            <a:r>
              <a:rPr lang="en-US" altLang="en-US" sz="2100" smtClean="0">
                <a:solidFill>
                  <a:srgbClr val="000000"/>
                </a:solidFill>
                <a:latin typeface="Times New Roman" pitchFamily="18" charset="0"/>
              </a:rPr>
              <a:t> statement appears.</a:t>
            </a:r>
          </a:p>
          <a:p>
            <a:pPr eaLnBrk="1" hangingPunct="1">
              <a:lnSpc>
                <a:spcPct val="90000"/>
              </a:lnSpc>
            </a:pPr>
            <a:r>
              <a:rPr lang="en-US" altLang="en-US" sz="2500" smtClean="0">
                <a:solidFill>
                  <a:srgbClr val="000000"/>
                </a:solidFill>
                <a:latin typeface="Times New Roman" pitchFamily="18" charset="0"/>
              </a:rPr>
              <a:t>When a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statement finishes executing, the object’s monitor lock is released.</a:t>
            </a:r>
          </a:p>
          <a:p>
            <a:pPr eaLnBrk="1" hangingPunct="1">
              <a:lnSpc>
                <a:spcPct val="90000"/>
              </a:lnSpc>
            </a:pPr>
            <a:r>
              <a:rPr lang="en-US" altLang="en-US" sz="2500" smtClean="0">
                <a:solidFill>
                  <a:srgbClr val="000000"/>
                </a:solidFill>
                <a:latin typeface="Times New Roman" pitchFamily="18" charset="0"/>
              </a:rPr>
              <a:t>Java also allows </a:t>
            </a:r>
            <a:r>
              <a:rPr lang="en-US" altLang="en-US" sz="2500" smtClean="0">
                <a:solidFill>
                  <a:srgbClr val="0000FF"/>
                </a:solidFill>
                <a:latin typeface="LucidaSansTypewriter" pitchFamily="49" charset="0"/>
              </a:rPr>
              <a:t>synchronized</a:t>
            </a:r>
            <a:r>
              <a:rPr lang="en-US" altLang="en-US" sz="2500" smtClean="0">
                <a:solidFill>
                  <a:srgbClr val="0000FF"/>
                </a:solidFill>
                <a:latin typeface="Times New Roman" pitchFamily="18" charset="0"/>
              </a:rPr>
              <a:t> methods</a:t>
            </a:r>
            <a:r>
              <a:rPr lang="en-US" altLang="en-US" sz="25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38</a:t>
            </a:fld>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jhtp_23_Multithreading_Page_0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39</a:t>
            </a:fld>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descr="jhtp_23_Multithreading_Page_00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23.4.3 </a:t>
            </a:r>
            <a:r>
              <a:rPr lang="en-US" dirty="0" smtClean="0">
                <a:solidFill>
                  <a:srgbClr val="33B38C"/>
                </a:solidFill>
                <a:latin typeface="Goudy Sans Medium"/>
              </a:rPr>
              <a:t>Unsynchronized Mutable Data Sharing</a:t>
            </a:r>
          </a:p>
        </p:txBody>
      </p:sp>
      <p:sp>
        <p:nvSpPr>
          <p:cNvPr id="75779"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 </a:t>
            </a:r>
            <a:r>
              <a:rPr lang="en-US" altLang="en-US" smtClean="0">
                <a:solidFill>
                  <a:srgbClr val="000000"/>
                </a:solidFill>
                <a:latin typeface="Lucida Console" pitchFamily="49" charset="0"/>
              </a:rPr>
              <a:t>SimpleArray</a:t>
            </a:r>
            <a:r>
              <a:rPr lang="en-US" altLang="en-US" smtClean="0">
                <a:solidFill>
                  <a:srgbClr val="000000"/>
                </a:solidFill>
                <a:latin typeface="Times New Roman" pitchFamily="18" charset="0"/>
              </a:rPr>
              <a:t> object (Fig. 23.5) will be </a:t>
            </a:r>
            <a:r>
              <a:rPr lang="en-US" altLang="en-US" i="1" smtClean="0">
                <a:solidFill>
                  <a:srgbClr val="000000"/>
                </a:solidFill>
                <a:latin typeface="Times New Roman" pitchFamily="18" charset="0"/>
              </a:rPr>
              <a:t>shared</a:t>
            </a:r>
            <a:r>
              <a:rPr lang="en-US" altLang="en-US" smtClean="0">
                <a:solidFill>
                  <a:srgbClr val="000000"/>
                </a:solidFill>
                <a:latin typeface="Times New Roman" pitchFamily="18" charset="0"/>
              </a:rPr>
              <a:t> across multiple threads.</a:t>
            </a:r>
          </a:p>
          <a:p>
            <a:pPr eaLnBrk="1" hangingPunct="1"/>
            <a:r>
              <a:rPr lang="en-US" altLang="en-US" smtClean="0">
                <a:solidFill>
                  <a:srgbClr val="000000"/>
                </a:solidFill>
                <a:latin typeface="Times New Roman" pitchFamily="18" charset="0"/>
              </a:rPr>
              <a:t>Will enable those threads to place </a:t>
            </a:r>
            <a:r>
              <a:rPr lang="en-US" altLang="en-US" smtClean="0">
                <a:solidFill>
                  <a:srgbClr val="000000"/>
                </a:solidFill>
                <a:latin typeface="Lucida Console" pitchFamily="49" charset="0"/>
              </a:rPr>
              <a:t>int</a:t>
            </a:r>
            <a:r>
              <a:rPr lang="en-US" altLang="en-US" smtClean="0">
                <a:solidFill>
                  <a:srgbClr val="000000"/>
                </a:solidFill>
                <a:latin typeface="Times New Roman" pitchFamily="18" charset="0"/>
              </a:rPr>
              <a:t> values into </a:t>
            </a:r>
            <a:r>
              <a:rPr lang="en-US" altLang="en-US" smtClean="0">
                <a:solidFill>
                  <a:srgbClr val="000000"/>
                </a:solidFill>
                <a:latin typeface="Lucida Console" pitchFamily="49" charset="0"/>
              </a:rPr>
              <a:t>array</a:t>
            </a:r>
            <a:r>
              <a:rPr lang="en-US" altLang="en-US" smtClean="0">
                <a:solidFill>
                  <a:srgbClr val="000000"/>
                </a:solidFill>
                <a:latin typeface="Times New Roman" pitchFamily="18" charset="0"/>
              </a:rPr>
              <a:t>.</a:t>
            </a:r>
          </a:p>
          <a:p>
            <a:pPr eaLnBrk="1" hangingPunct="1"/>
            <a:r>
              <a:rPr lang="en-US" altLang="en-US" smtClean="0">
                <a:solidFill>
                  <a:srgbClr val="000000"/>
                </a:solidFill>
                <a:latin typeface="Times New Roman" pitchFamily="18" charset="0"/>
              </a:rPr>
              <a:t>Line 26 puts the thread that invokes </a:t>
            </a:r>
            <a:r>
              <a:rPr lang="en-US" altLang="en-US" smtClean="0">
                <a:solidFill>
                  <a:srgbClr val="000000"/>
                </a:solidFill>
                <a:latin typeface="Lucida Console" pitchFamily="49" charset="0"/>
              </a:rPr>
              <a:t>add</a:t>
            </a:r>
            <a:r>
              <a:rPr lang="en-US" altLang="en-US" smtClean="0">
                <a:solidFill>
                  <a:srgbClr val="000000"/>
                </a:solidFill>
                <a:latin typeface="Times New Roman" pitchFamily="18" charset="0"/>
              </a:rPr>
              <a:t> to sleep for a random interval from 0 to 499 milliseconds.</a:t>
            </a:r>
          </a:p>
          <a:p>
            <a:pPr lvl="1" eaLnBrk="1" hangingPunct="1"/>
            <a:r>
              <a:rPr lang="en-US" altLang="en-US" smtClean="0">
                <a:solidFill>
                  <a:srgbClr val="000000"/>
                </a:solidFill>
                <a:latin typeface="Times New Roman" pitchFamily="18" charset="0"/>
              </a:rPr>
              <a:t>This is done to make the problems associated with </a:t>
            </a:r>
            <a:r>
              <a:rPr lang="en-US" altLang="en-US" i="1" smtClean="0">
                <a:solidFill>
                  <a:srgbClr val="000000"/>
                </a:solidFill>
                <a:latin typeface="Times New Roman" pitchFamily="18" charset="0"/>
              </a:rPr>
              <a:t>unsynchronized access to shared mutable data </a:t>
            </a:r>
            <a:r>
              <a:rPr lang="en-US" altLang="en-US" smtClean="0">
                <a:solidFill>
                  <a:srgbClr val="000000"/>
                </a:solidFill>
                <a:latin typeface="Times New Roman" pitchFamily="18" charset="0"/>
              </a:rPr>
              <a:t>more obvious.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descr="jhtp_23_Multithreading_Page_01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23_Multithreading_Page_01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42</a:t>
            </a:fld>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1" descr="jhtp_23_Multithreading_Page_0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43</a:t>
            </a:fld>
            <a:endParaRPr lang="en-US"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23.4.3 </a:t>
            </a:r>
            <a:r>
              <a:rPr lang="en-US" dirty="0" smtClean="0">
                <a:solidFill>
                  <a:srgbClr val="33B38C"/>
                </a:solidFill>
                <a:latin typeface="Goudy Sans Medium"/>
              </a:rPr>
              <a:t>Unsynchronized Data Sharing (cont.)</a:t>
            </a:r>
          </a:p>
        </p:txBody>
      </p:sp>
      <p:sp>
        <p:nvSpPr>
          <p:cNvPr id="80899"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Class </a:t>
            </a:r>
            <a:r>
              <a:rPr lang="en-US" altLang="en-US" smtClean="0">
                <a:solidFill>
                  <a:srgbClr val="000000"/>
                </a:solidFill>
                <a:latin typeface="Lucida Console" pitchFamily="49" charset="0"/>
              </a:rPr>
              <a:t>ArrayWriter</a:t>
            </a:r>
            <a:r>
              <a:rPr lang="en-US" altLang="en-US" smtClean="0">
                <a:solidFill>
                  <a:srgbClr val="000000"/>
                </a:solidFill>
                <a:latin typeface="Times New Roman" pitchFamily="18" charset="0"/>
              </a:rPr>
              <a:t> (Fig. 23.6) implements the interface </a:t>
            </a:r>
            <a:r>
              <a:rPr lang="en-US" altLang="en-US" smtClean="0">
                <a:solidFill>
                  <a:srgbClr val="000000"/>
                </a:solidFill>
                <a:latin typeface="Lucida Console" pitchFamily="49" charset="0"/>
              </a:rPr>
              <a:t>Runnable</a:t>
            </a:r>
            <a:r>
              <a:rPr lang="en-US" altLang="en-US" smtClean="0">
                <a:solidFill>
                  <a:srgbClr val="000000"/>
                </a:solidFill>
                <a:latin typeface="Times New Roman" pitchFamily="18" charset="0"/>
              </a:rPr>
              <a:t> to define a task for inserting values in a </a:t>
            </a:r>
            <a:r>
              <a:rPr lang="en-US" altLang="en-US" smtClean="0">
                <a:solidFill>
                  <a:srgbClr val="000000"/>
                </a:solidFill>
                <a:latin typeface="Lucida Console" pitchFamily="49" charset="0"/>
              </a:rPr>
              <a:t>SimpleArray</a:t>
            </a:r>
            <a:r>
              <a:rPr lang="en-US" altLang="en-US" smtClean="0">
                <a:solidFill>
                  <a:srgbClr val="000000"/>
                </a:solidFill>
                <a:latin typeface="Times New Roman" pitchFamily="18" charset="0"/>
              </a:rPr>
              <a:t> object.</a:t>
            </a:r>
          </a:p>
          <a:p>
            <a:pPr eaLnBrk="1" hangingPunct="1"/>
            <a:r>
              <a:rPr lang="en-US" altLang="en-US" smtClean="0">
                <a:solidFill>
                  <a:srgbClr val="000000"/>
                </a:solidFill>
                <a:latin typeface="Times New Roman" pitchFamily="18" charset="0"/>
              </a:rPr>
              <a:t>The task completes after three consecutive integers beginning with </a:t>
            </a:r>
            <a:r>
              <a:rPr lang="en-US" altLang="en-US" smtClean="0">
                <a:solidFill>
                  <a:srgbClr val="000000"/>
                </a:solidFill>
                <a:latin typeface="Lucida Console" pitchFamily="49" charset="0"/>
              </a:rPr>
              <a:t>startValue</a:t>
            </a:r>
            <a:r>
              <a:rPr lang="en-US" altLang="en-US" smtClean="0">
                <a:solidFill>
                  <a:srgbClr val="000000"/>
                </a:solidFill>
                <a:latin typeface="Times New Roman" pitchFamily="18" charset="0"/>
              </a:rPr>
              <a:t> are inserted in the </a:t>
            </a:r>
            <a:r>
              <a:rPr lang="en-US" altLang="en-US" smtClean="0">
                <a:solidFill>
                  <a:srgbClr val="000000"/>
                </a:solidFill>
                <a:latin typeface="Lucida Console" pitchFamily="49" charset="0"/>
              </a:rPr>
              <a:t>SimpleArray</a:t>
            </a:r>
            <a:r>
              <a:rPr lang="en-US" altLang="en-US" smtClean="0">
                <a:solidFill>
                  <a:srgbClr val="000000"/>
                </a:solidFill>
                <a:latin typeface="Times New Roman" pitchFamily="18" charset="0"/>
              </a:rPr>
              <a:t> object.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jhtp_23_Multithreading_Page_02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23.4.3 </a:t>
            </a:r>
            <a:r>
              <a:rPr lang="en-US" dirty="0" smtClean="0">
                <a:solidFill>
                  <a:srgbClr val="33B38C"/>
                </a:solidFill>
                <a:latin typeface="Goudy Sans Medium"/>
              </a:rPr>
              <a:t>Unsynchronized Data Sharing (cont.)</a:t>
            </a:r>
          </a:p>
        </p:txBody>
      </p:sp>
      <p:sp>
        <p:nvSpPr>
          <p:cNvPr id="83971" name="Text Placeholder 2"/>
          <p:cNvSpPr>
            <a:spLocks noGrp="1"/>
          </p:cNvSpPr>
          <p:nvPr>
            <p:ph type="body" idx="1"/>
          </p:nvPr>
        </p:nvSpPr>
        <p:spPr/>
        <p:txBody>
          <a:bodyPr/>
          <a:lstStyle/>
          <a:p>
            <a:pPr eaLnBrk="1" hangingPunct="1">
              <a:lnSpc>
                <a:spcPct val="90000"/>
              </a:lnSpc>
            </a:pPr>
            <a:r>
              <a:rPr lang="en-US" altLang="en-US" sz="2300" smtClean="0">
                <a:solidFill>
                  <a:srgbClr val="000000"/>
                </a:solidFill>
                <a:latin typeface="Times New Roman" pitchFamily="18" charset="0"/>
              </a:rPr>
              <a:t>Class </a:t>
            </a:r>
            <a:r>
              <a:rPr lang="en-US" altLang="en-US" sz="2300" smtClean="0">
                <a:solidFill>
                  <a:srgbClr val="000000"/>
                </a:solidFill>
                <a:latin typeface="Lucida Console" pitchFamily="49" charset="0"/>
              </a:rPr>
              <a:t>SharedArrayTest</a:t>
            </a:r>
            <a:r>
              <a:rPr lang="en-US" altLang="en-US" sz="2300" smtClean="0">
                <a:solidFill>
                  <a:srgbClr val="000000"/>
                </a:solidFill>
                <a:latin typeface="Times New Roman" pitchFamily="18" charset="0"/>
              </a:rPr>
              <a:t> (Fig. 23.7) executes two </a:t>
            </a:r>
            <a:r>
              <a:rPr lang="en-US" altLang="en-US" sz="2300" smtClean="0">
                <a:solidFill>
                  <a:srgbClr val="000000"/>
                </a:solidFill>
                <a:latin typeface="Lucida Console" pitchFamily="49" charset="0"/>
              </a:rPr>
              <a:t>ArrayWriter</a:t>
            </a:r>
            <a:r>
              <a:rPr lang="en-US" altLang="en-US" sz="2300" smtClean="0">
                <a:solidFill>
                  <a:srgbClr val="000000"/>
                </a:solidFill>
                <a:latin typeface="Times New Roman" pitchFamily="18" charset="0"/>
              </a:rPr>
              <a:t> tasks that add values to a single </a:t>
            </a:r>
            <a:r>
              <a:rPr lang="en-US" altLang="en-US" sz="2300" smtClean="0">
                <a:solidFill>
                  <a:srgbClr val="000000"/>
                </a:solidFill>
                <a:latin typeface="Lucida Console" pitchFamily="49" charset="0"/>
              </a:rPr>
              <a:t>SimpleArray</a:t>
            </a:r>
            <a:r>
              <a:rPr lang="en-US" altLang="en-US" sz="2300" smtClean="0">
                <a:solidFill>
                  <a:srgbClr val="000000"/>
                </a:solidFill>
                <a:latin typeface="Times New Roman" pitchFamily="18" charset="0"/>
              </a:rPr>
              <a:t> object.</a:t>
            </a:r>
          </a:p>
          <a:p>
            <a:pPr eaLnBrk="1" hangingPunct="1">
              <a:lnSpc>
                <a:spcPct val="90000"/>
              </a:lnSpc>
            </a:pPr>
            <a:r>
              <a:rPr lang="en-US" altLang="en-US" sz="2300" smtClean="0">
                <a:solidFill>
                  <a:srgbClr val="000000"/>
                </a:solidFill>
                <a:latin typeface="Lucida Console" pitchFamily="49" charset="0"/>
              </a:rPr>
              <a:t>ExecutorService</a:t>
            </a:r>
            <a:r>
              <a:rPr lang="en-US" altLang="en-US" sz="2300" smtClean="0">
                <a:solidFill>
                  <a:srgbClr val="000000"/>
                </a:solidFill>
                <a:latin typeface="Times New Roman" pitchFamily="18" charset="0"/>
              </a:rPr>
              <a:t>’s </a:t>
            </a:r>
            <a:r>
              <a:rPr lang="en-US" altLang="en-US" sz="2300" smtClean="0">
                <a:solidFill>
                  <a:srgbClr val="000000"/>
                </a:solidFill>
                <a:latin typeface="Lucida Console" pitchFamily="49" charset="0"/>
              </a:rPr>
              <a:t>shutDown</a:t>
            </a:r>
            <a:r>
              <a:rPr lang="en-US" altLang="en-US" sz="2300" smtClean="0">
                <a:solidFill>
                  <a:srgbClr val="000000"/>
                </a:solidFill>
                <a:latin typeface="Times New Roman" pitchFamily="18" charset="0"/>
              </a:rPr>
              <a:t> method prevents additional tasks from starting and to enable the application to terminate when the currently executing tasks complete execution. </a:t>
            </a:r>
          </a:p>
          <a:p>
            <a:pPr eaLnBrk="1" hangingPunct="1">
              <a:lnSpc>
                <a:spcPct val="90000"/>
              </a:lnSpc>
            </a:pPr>
            <a:r>
              <a:rPr lang="en-US" altLang="en-US" sz="2300" smtClean="0">
                <a:solidFill>
                  <a:srgbClr val="000000"/>
                </a:solidFill>
                <a:latin typeface="Times New Roman" pitchFamily="18" charset="0"/>
              </a:rPr>
              <a:t>We’d like to output the </a:t>
            </a:r>
            <a:r>
              <a:rPr lang="en-US" altLang="en-US" sz="2300" smtClean="0">
                <a:solidFill>
                  <a:srgbClr val="000000"/>
                </a:solidFill>
                <a:latin typeface="Lucida Console" pitchFamily="49" charset="0"/>
              </a:rPr>
              <a:t>SimpleArray</a:t>
            </a:r>
            <a:r>
              <a:rPr lang="en-US" altLang="en-US" sz="2300" smtClean="0">
                <a:solidFill>
                  <a:srgbClr val="000000"/>
                </a:solidFill>
                <a:latin typeface="Times New Roman" pitchFamily="18" charset="0"/>
              </a:rPr>
              <a:t> object to show you the results </a:t>
            </a:r>
            <a:r>
              <a:rPr lang="en-US" altLang="en-US" sz="2300" i="1" smtClean="0">
                <a:solidFill>
                  <a:srgbClr val="000000"/>
                </a:solidFill>
                <a:latin typeface="Times New Roman" pitchFamily="18" charset="0"/>
              </a:rPr>
              <a:t>after </a:t>
            </a:r>
            <a:r>
              <a:rPr lang="en-US" altLang="en-US" sz="2300" smtClean="0">
                <a:solidFill>
                  <a:srgbClr val="000000"/>
                </a:solidFill>
                <a:latin typeface="Times New Roman" pitchFamily="18" charset="0"/>
              </a:rPr>
              <a:t>the threads complete their tasks.</a:t>
            </a:r>
          </a:p>
          <a:p>
            <a:pPr lvl="1" eaLnBrk="1" hangingPunct="1">
              <a:lnSpc>
                <a:spcPct val="90000"/>
              </a:lnSpc>
            </a:pPr>
            <a:r>
              <a:rPr lang="en-US" altLang="en-US" sz="2000" smtClean="0">
                <a:solidFill>
                  <a:srgbClr val="000000"/>
                </a:solidFill>
                <a:latin typeface="Times New Roman" pitchFamily="18" charset="0"/>
              </a:rPr>
              <a:t>So, we need the program to wait for the threads to complete before </a:t>
            </a:r>
            <a:r>
              <a:rPr lang="en-US" altLang="en-US" sz="2000" smtClean="0">
                <a:solidFill>
                  <a:srgbClr val="000000"/>
                </a:solidFill>
                <a:latin typeface="Lucida Console" pitchFamily="49" charset="0"/>
              </a:rPr>
              <a:t>main</a:t>
            </a:r>
            <a:r>
              <a:rPr lang="en-US" altLang="en-US" sz="2000" smtClean="0">
                <a:solidFill>
                  <a:srgbClr val="000000"/>
                </a:solidFill>
                <a:latin typeface="Times New Roman" pitchFamily="18" charset="0"/>
              </a:rPr>
              <a:t> outputs the </a:t>
            </a:r>
            <a:r>
              <a:rPr lang="en-US" altLang="en-US" sz="2000" smtClean="0">
                <a:solidFill>
                  <a:srgbClr val="000000"/>
                </a:solidFill>
                <a:latin typeface="Lucida Console" pitchFamily="49" charset="0"/>
              </a:rPr>
              <a:t>SimpleArray</a:t>
            </a:r>
            <a:r>
              <a:rPr lang="en-US" altLang="en-US" sz="2000" smtClean="0">
                <a:solidFill>
                  <a:srgbClr val="000000"/>
                </a:solidFill>
                <a:latin typeface="Times New Roman" pitchFamily="18" charset="0"/>
              </a:rPr>
              <a:t> object’s contents.</a:t>
            </a:r>
          </a:p>
          <a:p>
            <a:pPr lvl="1" eaLnBrk="1" hangingPunct="1">
              <a:lnSpc>
                <a:spcPct val="90000"/>
              </a:lnSpc>
            </a:pPr>
            <a:r>
              <a:rPr lang="en-US" altLang="en-US" sz="2000" smtClean="0">
                <a:solidFill>
                  <a:srgbClr val="000000"/>
                </a:solidFill>
                <a:latin typeface="Times New Roman" pitchFamily="18" charset="0"/>
              </a:rPr>
              <a:t>Interface </a:t>
            </a:r>
            <a:r>
              <a:rPr lang="en-US" altLang="en-US" sz="2000" smtClean="0">
                <a:solidFill>
                  <a:srgbClr val="000000"/>
                </a:solidFill>
                <a:latin typeface="Lucida Console" pitchFamily="49" charset="0"/>
              </a:rPr>
              <a:t>ExecutorService</a:t>
            </a:r>
            <a:r>
              <a:rPr lang="en-US" altLang="en-US" sz="2000" smtClean="0">
                <a:solidFill>
                  <a:srgbClr val="000000"/>
                </a:solidFill>
                <a:latin typeface="Times New Roman" pitchFamily="18" charset="0"/>
              </a:rPr>
              <a:t> provides the </a:t>
            </a:r>
            <a:r>
              <a:rPr lang="en-US" altLang="en-US" sz="2000" smtClean="0">
                <a:solidFill>
                  <a:srgbClr val="0000FF"/>
                </a:solidFill>
                <a:latin typeface="LucidaSansTypewriter" pitchFamily="49" charset="0"/>
              </a:rPr>
              <a:t>awaitTermination</a:t>
            </a:r>
            <a:r>
              <a:rPr lang="en-US" altLang="en-US" sz="2000" smtClean="0">
                <a:solidFill>
                  <a:srgbClr val="000000"/>
                </a:solidFill>
                <a:latin typeface="Times New Roman" pitchFamily="18" charset="0"/>
              </a:rPr>
              <a:t> method for this purpose—returns control to its caller either when all tasks executing in the </a:t>
            </a:r>
            <a:r>
              <a:rPr lang="en-US" altLang="en-US" sz="2000" smtClean="0">
                <a:solidFill>
                  <a:srgbClr val="000000"/>
                </a:solidFill>
                <a:latin typeface="Lucida Console" pitchFamily="49" charset="0"/>
              </a:rPr>
              <a:t>ExecutorService</a:t>
            </a:r>
            <a:r>
              <a:rPr lang="en-US" altLang="en-US" sz="2000" smtClean="0">
                <a:solidFill>
                  <a:srgbClr val="000000"/>
                </a:solidFill>
                <a:latin typeface="Times New Roman" pitchFamily="18" charset="0"/>
              </a:rPr>
              <a:t> complete or when the specified timeout elapses.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jhtp_23_Multithreading_Page_0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descr="jhtp_23_Multithreading_Page_02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1" descr="jhtp_23_Multithreading_Page_02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0000"/>
                </a:solidFill>
                <a:latin typeface="Arial"/>
              </a:rPr>
              <a:t>23.1  Introduction</a:t>
            </a:r>
          </a:p>
        </p:txBody>
      </p:sp>
      <p:sp>
        <p:nvSpPr>
          <p:cNvPr id="17411"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itchFamily="18" charset="0"/>
              </a:rPr>
              <a:t>When we say that two tasks are operating concurrently, we mean that they’re both </a:t>
            </a:r>
            <a:r>
              <a:rPr lang="en-US" altLang="en-US" sz="2500" i="1" smtClean="0">
                <a:solidFill>
                  <a:srgbClr val="000000"/>
                </a:solidFill>
                <a:latin typeface="Times New Roman" pitchFamily="18" charset="0"/>
              </a:rPr>
              <a:t>making progress </a:t>
            </a:r>
            <a:r>
              <a:rPr lang="en-US" altLang="en-US" sz="2500" smtClean="0">
                <a:solidFill>
                  <a:srgbClr val="000000"/>
                </a:solidFill>
                <a:latin typeface="Times New Roman" pitchFamily="18" charset="0"/>
              </a:rPr>
              <a:t>at once. </a:t>
            </a:r>
          </a:p>
          <a:p>
            <a:pPr eaLnBrk="1" hangingPunct="1">
              <a:lnSpc>
                <a:spcPct val="90000"/>
              </a:lnSpc>
            </a:pPr>
            <a:r>
              <a:rPr lang="en-US" altLang="en-US" sz="2500" smtClean="0">
                <a:solidFill>
                  <a:srgbClr val="000000"/>
                </a:solidFill>
                <a:latin typeface="Times New Roman" pitchFamily="18" charset="0"/>
              </a:rPr>
              <a:t>When we say that two tasks are operating </a:t>
            </a:r>
            <a:r>
              <a:rPr lang="en-US" altLang="en-US" sz="2500" smtClean="0">
                <a:solidFill>
                  <a:srgbClr val="0000FF"/>
                </a:solidFill>
                <a:latin typeface="Times New Roman" pitchFamily="18" charset="0"/>
              </a:rPr>
              <a:t>in parallel</a:t>
            </a:r>
            <a:r>
              <a:rPr lang="en-US" altLang="en-US" sz="2500" smtClean="0">
                <a:solidFill>
                  <a:srgbClr val="000000"/>
                </a:solidFill>
                <a:latin typeface="Times New Roman" pitchFamily="18" charset="0"/>
              </a:rPr>
              <a:t>, we mean that they’re executing  </a:t>
            </a:r>
            <a:r>
              <a:rPr lang="en-US" altLang="en-US" sz="2500" i="1" smtClean="0">
                <a:solidFill>
                  <a:srgbClr val="000000"/>
                </a:solidFill>
                <a:latin typeface="Times New Roman" pitchFamily="18" charset="0"/>
              </a:rPr>
              <a:t>simultaneously</a:t>
            </a:r>
            <a:r>
              <a:rPr lang="en-US" altLang="en-US" sz="2500" smtClean="0">
                <a:solidFill>
                  <a:srgbClr val="000000"/>
                </a:solidFill>
                <a:latin typeface="Times New Roman" pitchFamily="18" charset="0"/>
              </a:rPr>
              <a:t>. </a:t>
            </a:r>
          </a:p>
          <a:p>
            <a:pPr eaLnBrk="1" hangingPunct="1">
              <a:lnSpc>
                <a:spcPct val="90000"/>
              </a:lnSpc>
            </a:pPr>
            <a:r>
              <a:rPr lang="en-US" altLang="en-US" sz="2500" smtClean="0">
                <a:solidFill>
                  <a:srgbClr val="000000"/>
                </a:solidFill>
                <a:latin typeface="Times New Roman" pitchFamily="18" charset="0"/>
              </a:rPr>
              <a:t>Java makes concurrency available to you through the language and APIs.</a:t>
            </a:r>
          </a:p>
          <a:p>
            <a:pPr eaLnBrk="1" hangingPunct="1">
              <a:lnSpc>
                <a:spcPct val="90000"/>
              </a:lnSpc>
            </a:pPr>
            <a:r>
              <a:rPr lang="en-US" altLang="en-US" sz="2500" smtClean="0">
                <a:solidFill>
                  <a:srgbClr val="000000"/>
                </a:solidFill>
                <a:latin typeface="Times New Roman" pitchFamily="18" charset="0"/>
              </a:rPr>
              <a:t>You specify that an application contains separate </a:t>
            </a:r>
            <a:r>
              <a:rPr lang="en-US" altLang="en-US" sz="2500" smtClean="0">
                <a:solidFill>
                  <a:srgbClr val="0000FF"/>
                </a:solidFill>
                <a:latin typeface="Times New Roman" pitchFamily="18" charset="0"/>
              </a:rPr>
              <a:t>threads of execution</a:t>
            </a:r>
          </a:p>
          <a:p>
            <a:pPr lvl="1" eaLnBrk="1" hangingPunct="1">
              <a:lnSpc>
                <a:spcPct val="90000"/>
              </a:lnSpc>
            </a:pPr>
            <a:r>
              <a:rPr lang="en-US" altLang="en-US" sz="2100" smtClean="0">
                <a:solidFill>
                  <a:srgbClr val="000000"/>
                </a:solidFill>
                <a:latin typeface="Times New Roman" pitchFamily="18" charset="0"/>
              </a:rPr>
              <a:t>each thread has its own method-call stack and program counter</a:t>
            </a:r>
          </a:p>
          <a:p>
            <a:pPr lvl="1" eaLnBrk="1" hangingPunct="1">
              <a:lnSpc>
                <a:spcPct val="90000"/>
              </a:lnSpc>
            </a:pPr>
            <a:r>
              <a:rPr lang="en-US" altLang="en-US" sz="2100" smtClean="0">
                <a:solidFill>
                  <a:srgbClr val="000000"/>
                </a:solidFill>
                <a:latin typeface="Times New Roman" pitchFamily="18" charset="0"/>
              </a:rPr>
              <a:t>can execute concurrently with other threads while sharing application-wide resources such as memory and file handles.</a:t>
            </a:r>
          </a:p>
          <a:p>
            <a:pPr eaLnBrk="1" hangingPunct="1">
              <a:lnSpc>
                <a:spcPct val="90000"/>
              </a:lnSpc>
            </a:pPr>
            <a:r>
              <a:rPr lang="en-US" altLang="en-US" sz="2500" smtClean="0">
                <a:solidFill>
                  <a:srgbClr val="000000"/>
                </a:solidFill>
                <a:latin typeface="Times New Roman" pitchFamily="18" charset="0"/>
              </a:rPr>
              <a:t>This capability is called </a:t>
            </a:r>
            <a:r>
              <a:rPr lang="en-US" altLang="en-US" sz="2500" smtClean="0">
                <a:solidFill>
                  <a:srgbClr val="0000FF"/>
                </a:solidFill>
                <a:latin typeface="Times New Roman" pitchFamily="18" charset="0"/>
              </a:rPr>
              <a:t>multithreading</a:t>
            </a:r>
            <a:r>
              <a:rPr lang="en-US" altLang="en-US" sz="2500" smtClean="0">
                <a:solidFill>
                  <a:srgbClr val="000000"/>
                </a:solidFill>
                <a:latin typeface="Times New Roman" pitchFamily="18" charset="0"/>
              </a:rPr>
              <a:t>.</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23.4.4 </a:t>
            </a:r>
            <a:r>
              <a:rPr lang="en-US" dirty="0" smtClean="0">
                <a:solidFill>
                  <a:srgbClr val="33B38C"/>
                </a:solidFill>
                <a:latin typeface="Goudy Sans Medium"/>
              </a:rPr>
              <a:t>Synchronized Mutable Data Sharing—Making Operations Atomic</a:t>
            </a:r>
          </a:p>
        </p:txBody>
      </p:sp>
      <p:sp>
        <p:nvSpPr>
          <p:cNvPr id="8909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The output errors of Fig. 23.7 can be attributed to the fact that the shared object, </a:t>
            </a:r>
            <a:r>
              <a:rPr lang="en-US" altLang="en-US" smtClean="0">
                <a:solidFill>
                  <a:srgbClr val="000000"/>
                </a:solidFill>
                <a:latin typeface="Lucida Console" pitchFamily="49" charset="0"/>
              </a:rPr>
              <a:t>SimpleArray</a:t>
            </a:r>
            <a:r>
              <a:rPr lang="en-US" altLang="en-US" smtClean="0">
                <a:solidFill>
                  <a:srgbClr val="000000"/>
                </a:solidFill>
                <a:latin typeface="Times New Roman" pitchFamily="18" charset="0"/>
              </a:rPr>
              <a:t>, is not </a:t>
            </a:r>
            <a:r>
              <a:rPr lang="en-US" altLang="en-US" smtClean="0">
                <a:solidFill>
                  <a:srgbClr val="0000FF"/>
                </a:solidFill>
                <a:latin typeface="Times New Roman" pitchFamily="18" charset="0"/>
              </a:rPr>
              <a:t>thread safe</a:t>
            </a:r>
            <a:r>
              <a:rPr lang="en-US" altLang="en-US" smtClean="0">
                <a:solidFill>
                  <a:srgbClr val="000000"/>
                </a:solidFill>
                <a:latin typeface="Times New Roman" pitchFamily="18" charset="0"/>
              </a:rPr>
              <a:t>.</a:t>
            </a:r>
          </a:p>
          <a:p>
            <a:pPr eaLnBrk="1" hangingPunct="1"/>
            <a:r>
              <a:rPr lang="en-US" altLang="en-US" smtClean="0">
                <a:solidFill>
                  <a:srgbClr val="000000"/>
                </a:solidFill>
                <a:latin typeface="Times New Roman" pitchFamily="18" charset="0"/>
              </a:rPr>
              <a:t>If one thread obtains the value of </a:t>
            </a:r>
            <a:r>
              <a:rPr lang="en-US" altLang="en-US" smtClean="0">
                <a:solidFill>
                  <a:srgbClr val="000000"/>
                </a:solidFill>
                <a:latin typeface="Lucida Console" pitchFamily="49" charset="0"/>
              </a:rPr>
              <a:t>writeIndex</a:t>
            </a:r>
            <a:r>
              <a:rPr lang="en-US" altLang="en-US" smtClean="0">
                <a:solidFill>
                  <a:srgbClr val="000000"/>
                </a:solidFill>
                <a:latin typeface="Times New Roman" pitchFamily="18" charset="0"/>
              </a:rPr>
              <a:t>, there is no guarantee that another thread cannot come along and increment </a:t>
            </a:r>
            <a:r>
              <a:rPr lang="en-US" altLang="en-US" smtClean="0">
                <a:solidFill>
                  <a:srgbClr val="000000"/>
                </a:solidFill>
                <a:latin typeface="Lucida Console" pitchFamily="49" charset="0"/>
              </a:rPr>
              <a:t>writeIndex</a:t>
            </a:r>
            <a:r>
              <a:rPr lang="en-US" altLang="en-US" smtClean="0">
                <a:solidFill>
                  <a:srgbClr val="000000"/>
                </a:solidFill>
                <a:latin typeface="Times New Roman" pitchFamily="18" charset="0"/>
              </a:rPr>
              <a:t> before the first thread has had a chance to place a value in the array.</a:t>
            </a:r>
          </a:p>
          <a:p>
            <a:pPr eaLnBrk="1" hangingPunct="1"/>
            <a:r>
              <a:rPr lang="en-US" altLang="en-US" smtClean="0">
                <a:solidFill>
                  <a:srgbClr val="000000"/>
                </a:solidFill>
                <a:latin typeface="Times New Roman" pitchFamily="18" charset="0"/>
              </a:rPr>
              <a:t>If this happens, the first thread will be writing to the array based on a </a:t>
            </a:r>
            <a:r>
              <a:rPr lang="en-US" altLang="en-US" smtClean="0">
                <a:solidFill>
                  <a:srgbClr val="0000FF"/>
                </a:solidFill>
                <a:latin typeface="Times New Roman" pitchFamily="18" charset="0"/>
              </a:rPr>
              <a:t>stale value</a:t>
            </a:r>
            <a:r>
              <a:rPr lang="en-US" altLang="en-US" smtClean="0">
                <a:solidFill>
                  <a:srgbClr val="000000"/>
                </a:solidFill>
                <a:latin typeface="Times New Roman" pitchFamily="18" charset="0"/>
              </a:rPr>
              <a:t> of </a:t>
            </a:r>
            <a:r>
              <a:rPr lang="en-US" altLang="en-US" smtClean="0">
                <a:solidFill>
                  <a:srgbClr val="000000"/>
                </a:solidFill>
                <a:latin typeface="Lucida Console" pitchFamily="49" charset="0"/>
              </a:rPr>
              <a:t>writeIndex</a:t>
            </a:r>
            <a:r>
              <a:rPr lang="en-US" altLang="en-US" smtClean="0">
                <a:solidFill>
                  <a:srgbClr val="000000"/>
                </a:solidFill>
                <a:latin typeface="Times New Roman" pitchFamily="18" charset="0"/>
              </a:rPr>
              <a:t>—a value that is no longer valid.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50</a:t>
            </a:fld>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23.4.4 </a:t>
            </a:r>
            <a:r>
              <a:rPr lang="en-US" dirty="0" smtClean="0">
                <a:solidFill>
                  <a:srgbClr val="33B38C"/>
                </a:solidFill>
                <a:latin typeface="Goudy Sans Medium"/>
              </a:rPr>
              <a:t>Synchronized Mutable Data Sharing—Making Operations Atomic (cont.)</a:t>
            </a:r>
          </a:p>
        </p:txBody>
      </p:sp>
      <p:sp>
        <p:nvSpPr>
          <p:cNvPr id="91139"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An </a:t>
            </a:r>
            <a:r>
              <a:rPr lang="en-US" altLang="en-US" smtClean="0">
                <a:solidFill>
                  <a:srgbClr val="0000FF"/>
                </a:solidFill>
                <a:latin typeface="Times New Roman" pitchFamily="18" charset="0"/>
              </a:rPr>
              <a:t>atomic operation</a:t>
            </a:r>
            <a:r>
              <a:rPr lang="en-US" altLang="en-US" smtClean="0">
                <a:solidFill>
                  <a:srgbClr val="000000"/>
                </a:solidFill>
                <a:latin typeface="Times New Roman" pitchFamily="18" charset="0"/>
              </a:rPr>
              <a:t> cannot be divided into smaller suboperations.</a:t>
            </a:r>
          </a:p>
          <a:p>
            <a:pPr eaLnBrk="1" hangingPunct="1"/>
            <a:r>
              <a:rPr lang="en-US" altLang="en-US" smtClean="0">
                <a:solidFill>
                  <a:srgbClr val="000000"/>
                </a:solidFill>
                <a:latin typeface="Times New Roman" pitchFamily="18" charset="0"/>
              </a:rPr>
              <a:t>Can simulate atomicity by ensuring that only one thread carries out the three operations at a time.</a:t>
            </a:r>
          </a:p>
          <a:p>
            <a:pPr eaLnBrk="1" hangingPunct="1"/>
            <a:r>
              <a:rPr lang="en-US" altLang="en-US" smtClean="0">
                <a:solidFill>
                  <a:srgbClr val="000000"/>
                </a:solidFill>
                <a:latin typeface="Times New Roman" pitchFamily="18" charset="0"/>
              </a:rPr>
              <a:t>Atomicity can be achieved using the </a:t>
            </a:r>
            <a:r>
              <a:rPr lang="en-US" altLang="en-US" smtClean="0">
                <a:solidFill>
                  <a:srgbClr val="000000"/>
                </a:solidFill>
                <a:latin typeface="Lucida Console" pitchFamily="49" charset="0"/>
              </a:rPr>
              <a:t>synchronized</a:t>
            </a:r>
            <a:r>
              <a:rPr lang="en-US" altLang="en-US" smtClean="0">
                <a:solidFill>
                  <a:srgbClr val="000000"/>
                </a:solidFill>
                <a:latin typeface="Times New Roman" pitchFamily="18" charset="0"/>
              </a:rPr>
              <a:t> keyword.</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descr="jhtp_23_Multithreading_Page_0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52</a:t>
            </a:fld>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59D9B3"/>
                </a:solidFill>
                <a:latin typeface="Arial"/>
              </a:rPr>
              <a:t>23.4.4 </a:t>
            </a:r>
            <a:r>
              <a:rPr lang="en-US" dirty="0" smtClean="0">
                <a:solidFill>
                  <a:srgbClr val="33B38C"/>
                </a:solidFill>
                <a:latin typeface="Goudy Sans Medium"/>
              </a:rPr>
              <a:t>Synchronized Data Sharing—Making Operations Atomic (cont.)</a:t>
            </a:r>
          </a:p>
        </p:txBody>
      </p:sp>
      <p:sp>
        <p:nvSpPr>
          <p:cNvPr id="94211"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itchFamily="18" charset="0"/>
              </a:rPr>
              <a:t>Figure 23.8 displays class </a:t>
            </a:r>
            <a:r>
              <a:rPr lang="en-US" altLang="en-US" sz="2300" smtClean="0">
                <a:solidFill>
                  <a:srgbClr val="000000"/>
                </a:solidFill>
                <a:latin typeface="Lucida Console" pitchFamily="49" charset="0"/>
              </a:rPr>
              <a:t>SimpleArray</a:t>
            </a:r>
            <a:r>
              <a:rPr lang="en-US" altLang="en-US" sz="2300" smtClean="0">
                <a:solidFill>
                  <a:srgbClr val="000000"/>
                </a:solidFill>
                <a:latin typeface="Times New Roman" pitchFamily="18" charset="0"/>
              </a:rPr>
              <a:t> with the proper synchronization.</a:t>
            </a:r>
          </a:p>
          <a:p>
            <a:pPr eaLnBrk="1" hangingPunct="1">
              <a:lnSpc>
                <a:spcPct val="80000"/>
              </a:lnSpc>
            </a:pPr>
            <a:r>
              <a:rPr lang="en-US" altLang="en-US" sz="2300" smtClean="0">
                <a:solidFill>
                  <a:srgbClr val="000000"/>
                </a:solidFill>
                <a:latin typeface="Times New Roman" pitchFamily="18" charset="0"/>
              </a:rPr>
              <a:t>Identical to the </a:t>
            </a:r>
            <a:r>
              <a:rPr lang="en-US" altLang="en-US" sz="2300" smtClean="0">
                <a:solidFill>
                  <a:srgbClr val="000000"/>
                </a:solidFill>
                <a:latin typeface="Lucida Console" pitchFamily="49" charset="0"/>
              </a:rPr>
              <a:t>SimpleArray</a:t>
            </a:r>
            <a:r>
              <a:rPr lang="en-US" altLang="en-US" sz="2300" smtClean="0">
                <a:solidFill>
                  <a:srgbClr val="000000"/>
                </a:solidFill>
                <a:latin typeface="Times New Roman" pitchFamily="18" charset="0"/>
              </a:rPr>
              <a:t> class of Fig. 23.5, except that </a:t>
            </a:r>
            <a:r>
              <a:rPr lang="en-US" altLang="en-US" sz="2300" smtClean="0">
                <a:solidFill>
                  <a:srgbClr val="000000"/>
                </a:solidFill>
                <a:latin typeface="Lucida Console" pitchFamily="49" charset="0"/>
              </a:rPr>
              <a:t>add</a:t>
            </a:r>
            <a:r>
              <a:rPr lang="en-US" altLang="en-US" sz="2300" smtClean="0">
                <a:solidFill>
                  <a:srgbClr val="000000"/>
                </a:solidFill>
                <a:latin typeface="Times New Roman" pitchFamily="18" charset="0"/>
              </a:rPr>
              <a:t> is now a </a:t>
            </a:r>
            <a:r>
              <a:rPr lang="en-US" altLang="en-US" sz="2300" smtClean="0">
                <a:solidFill>
                  <a:srgbClr val="000000"/>
                </a:solidFill>
                <a:latin typeface="Lucida Console" pitchFamily="49" charset="0"/>
              </a:rPr>
              <a:t>synchronized</a:t>
            </a:r>
            <a:r>
              <a:rPr lang="en-US" altLang="en-US" sz="2300" smtClean="0">
                <a:solidFill>
                  <a:srgbClr val="000000"/>
                </a:solidFill>
                <a:latin typeface="Times New Roman" pitchFamily="18" charset="0"/>
              </a:rPr>
              <a:t> method (line 20)—only one thread at a time can execute this method.</a:t>
            </a:r>
          </a:p>
          <a:p>
            <a:pPr eaLnBrk="1" hangingPunct="1">
              <a:lnSpc>
                <a:spcPct val="80000"/>
              </a:lnSpc>
            </a:pPr>
            <a:r>
              <a:rPr lang="en-US" altLang="en-US" sz="2300" smtClean="0">
                <a:solidFill>
                  <a:srgbClr val="000000"/>
                </a:solidFill>
                <a:latin typeface="Times New Roman" pitchFamily="18" charset="0"/>
              </a:rPr>
              <a:t>We reuse classes </a:t>
            </a:r>
            <a:r>
              <a:rPr lang="en-US" altLang="en-US" sz="2300" smtClean="0">
                <a:solidFill>
                  <a:srgbClr val="000000"/>
                </a:solidFill>
                <a:latin typeface="Lucida Console" pitchFamily="49" charset="0"/>
              </a:rPr>
              <a:t>ArrayWriter</a:t>
            </a:r>
            <a:r>
              <a:rPr lang="en-US" altLang="en-US" sz="2300" smtClean="0">
                <a:solidFill>
                  <a:srgbClr val="000000"/>
                </a:solidFill>
                <a:latin typeface="Times New Roman" pitchFamily="18" charset="0"/>
              </a:rPr>
              <a:t> (Fig. 23.6) and </a:t>
            </a:r>
            <a:r>
              <a:rPr lang="en-US" altLang="en-US" sz="2300" smtClean="0">
                <a:solidFill>
                  <a:srgbClr val="000000"/>
                </a:solidFill>
                <a:latin typeface="Lucida Console" pitchFamily="49" charset="0"/>
              </a:rPr>
              <a:t>SharedArrayTest</a:t>
            </a:r>
            <a:r>
              <a:rPr lang="en-US" altLang="en-US" sz="2300" smtClean="0">
                <a:solidFill>
                  <a:srgbClr val="000000"/>
                </a:solidFill>
                <a:latin typeface="Times New Roman" pitchFamily="18" charset="0"/>
              </a:rPr>
              <a:t> (Fig. 23.7) from the previous example.</a:t>
            </a:r>
          </a:p>
          <a:p>
            <a:pPr eaLnBrk="1" hangingPunct="1">
              <a:lnSpc>
                <a:spcPct val="80000"/>
              </a:lnSpc>
            </a:pPr>
            <a:r>
              <a:rPr lang="en-US" altLang="en-US" sz="2300" smtClean="0">
                <a:solidFill>
                  <a:srgbClr val="000000"/>
                </a:solidFill>
                <a:latin typeface="Times New Roman" pitchFamily="18" charset="0"/>
              </a:rPr>
              <a:t>We output messages from </a:t>
            </a:r>
            <a:r>
              <a:rPr lang="en-US" altLang="en-US" sz="2300" smtClean="0">
                <a:solidFill>
                  <a:srgbClr val="000000"/>
                </a:solidFill>
                <a:latin typeface="Lucida Console" pitchFamily="49" charset="0"/>
              </a:rPr>
              <a:t>synchronized</a:t>
            </a:r>
            <a:r>
              <a:rPr lang="en-US" altLang="en-US" sz="2300" smtClean="0">
                <a:solidFill>
                  <a:srgbClr val="000000"/>
                </a:solidFill>
                <a:latin typeface="Times New Roman" pitchFamily="18" charset="0"/>
              </a:rPr>
              <a:t> blocks for demonstration purposes</a:t>
            </a:r>
          </a:p>
          <a:p>
            <a:pPr lvl="1" eaLnBrk="1" hangingPunct="1">
              <a:lnSpc>
                <a:spcPct val="80000"/>
              </a:lnSpc>
            </a:pPr>
            <a:r>
              <a:rPr lang="en-US" altLang="en-US" sz="2000" smtClean="0">
                <a:solidFill>
                  <a:srgbClr val="000000"/>
                </a:solidFill>
                <a:latin typeface="Times New Roman" pitchFamily="18" charset="0"/>
              </a:rPr>
              <a:t>I/O </a:t>
            </a:r>
            <a:r>
              <a:rPr lang="en-US" altLang="en-US" sz="2000" i="1" smtClean="0">
                <a:solidFill>
                  <a:srgbClr val="000000"/>
                </a:solidFill>
                <a:latin typeface="Times New Roman" pitchFamily="18" charset="0"/>
              </a:rPr>
              <a:t>should not </a:t>
            </a:r>
            <a:r>
              <a:rPr lang="en-US" altLang="en-US" sz="2000" smtClean="0">
                <a:solidFill>
                  <a:srgbClr val="000000"/>
                </a:solidFill>
                <a:latin typeface="Times New Roman" pitchFamily="18" charset="0"/>
              </a:rPr>
              <a:t>be performed in </a:t>
            </a:r>
            <a:r>
              <a:rPr lang="en-US" altLang="en-US" sz="2000" smtClean="0">
                <a:solidFill>
                  <a:srgbClr val="000000"/>
                </a:solidFill>
                <a:latin typeface="Lucida Console" pitchFamily="49" charset="0"/>
              </a:rPr>
              <a:t>synchronized</a:t>
            </a:r>
            <a:r>
              <a:rPr lang="en-US" altLang="en-US" sz="2000" smtClean="0">
                <a:solidFill>
                  <a:srgbClr val="000000"/>
                </a:solidFill>
                <a:latin typeface="Times New Roman" pitchFamily="18" charset="0"/>
              </a:rPr>
              <a:t> blocks, because it’s important to minimize the amount of time that an object is “locked.” </a:t>
            </a:r>
          </a:p>
          <a:p>
            <a:pPr eaLnBrk="1" hangingPunct="1">
              <a:lnSpc>
                <a:spcPct val="80000"/>
              </a:lnSpc>
            </a:pPr>
            <a:r>
              <a:rPr lang="en-US" altLang="en-US" sz="2300" smtClean="0">
                <a:solidFill>
                  <a:srgbClr val="000000"/>
                </a:solidFill>
                <a:latin typeface="Times New Roman" pitchFamily="18" charset="0"/>
              </a:rPr>
              <a:t>Line 27 in this example calls </a:t>
            </a:r>
            <a:r>
              <a:rPr lang="en-US" altLang="en-US" sz="2300" smtClean="0">
                <a:solidFill>
                  <a:srgbClr val="000000"/>
                </a:solidFill>
                <a:latin typeface="Lucida Console" pitchFamily="49" charset="0"/>
              </a:rPr>
              <a:t>Thread</a:t>
            </a:r>
            <a:r>
              <a:rPr lang="en-US" altLang="en-US" sz="2300" smtClean="0">
                <a:solidFill>
                  <a:srgbClr val="000000"/>
                </a:solidFill>
                <a:latin typeface="Times New Roman" pitchFamily="18" charset="0"/>
              </a:rPr>
              <a:t> method </a:t>
            </a:r>
            <a:r>
              <a:rPr lang="en-US" altLang="en-US" sz="2300" smtClean="0">
                <a:solidFill>
                  <a:srgbClr val="000000"/>
                </a:solidFill>
                <a:latin typeface="Lucida Console" pitchFamily="49" charset="0"/>
              </a:rPr>
              <a:t>sleep</a:t>
            </a:r>
            <a:r>
              <a:rPr lang="en-US" altLang="en-US" sz="2300" smtClean="0">
                <a:solidFill>
                  <a:srgbClr val="000000"/>
                </a:solidFill>
                <a:latin typeface="Times New Roman" pitchFamily="18" charset="0"/>
              </a:rPr>
              <a:t>  to emphasize the unpredictability of thread scheduling.</a:t>
            </a:r>
          </a:p>
          <a:p>
            <a:pPr lvl="1" eaLnBrk="1" hangingPunct="1">
              <a:lnSpc>
                <a:spcPct val="80000"/>
              </a:lnSpc>
            </a:pPr>
            <a:r>
              <a:rPr lang="en-US" altLang="en-US" sz="2000" i="1" smtClean="0">
                <a:solidFill>
                  <a:srgbClr val="000000"/>
                </a:solidFill>
                <a:latin typeface="Times New Roman" pitchFamily="18" charset="0"/>
              </a:rPr>
              <a:t>Never </a:t>
            </a:r>
            <a:r>
              <a:rPr lang="en-US" altLang="en-US" sz="2000" smtClean="0">
                <a:solidFill>
                  <a:srgbClr val="000000"/>
                </a:solidFill>
                <a:latin typeface="Times New Roman" pitchFamily="18" charset="0"/>
              </a:rPr>
              <a:t>call </a:t>
            </a:r>
            <a:r>
              <a:rPr lang="en-US" altLang="en-US" sz="2000" smtClean="0">
                <a:solidFill>
                  <a:srgbClr val="000000"/>
                </a:solidFill>
                <a:latin typeface="Lucida Console" pitchFamily="49" charset="0"/>
              </a:rPr>
              <a:t>sleep</a:t>
            </a:r>
            <a:r>
              <a:rPr lang="en-US" altLang="en-US" sz="2000" smtClean="0">
                <a:solidFill>
                  <a:srgbClr val="000000"/>
                </a:solidFill>
                <a:latin typeface="Times New Roman" pitchFamily="18" charset="0"/>
              </a:rPr>
              <a:t> while holding a lock in a real application.</a:t>
            </a:r>
          </a:p>
          <a:p>
            <a:pPr eaLnBrk="1" hangingPunct="1">
              <a:lnSpc>
                <a:spcPct val="80000"/>
              </a:lnSpc>
            </a:pPr>
            <a:endParaRPr lang="en-US" altLang="en-US" sz="2300" smtClean="0">
              <a:solidFill>
                <a:srgbClr val="000000"/>
              </a:solidFill>
              <a:latin typeface="Times New Roman" pitchFamily="18" charset="0"/>
            </a:endParaRP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1" descr="jhtp_23_Multithreading_Page_0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54</a:t>
            </a:fld>
            <a:endParaRPr lang="en-US"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1" descr="jhtp_23_Multithreading_Page_02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1" descr="jhtp_23_Multithreading_Page_0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56</a:t>
            </a:fld>
            <a:endParaRPr lang="en-US"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jhtp_23_Multithreading_Page_0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23.5  Producer/Consumer Relationship without Synchronization</a:t>
            </a:r>
          </a:p>
        </p:txBody>
      </p:sp>
      <p:sp>
        <p:nvSpPr>
          <p:cNvPr id="100355" name="Text Placeholder 2"/>
          <p:cNvSpPr>
            <a:spLocks noGrp="1"/>
          </p:cNvSpPr>
          <p:nvPr>
            <p:ph type="body" idx="1"/>
          </p:nvPr>
        </p:nvSpPr>
        <p:spPr/>
        <p:txBody>
          <a:bodyPr/>
          <a:lstStyle/>
          <a:p>
            <a:pPr eaLnBrk="1" hangingPunct="1">
              <a:lnSpc>
                <a:spcPct val="80000"/>
              </a:lnSpc>
            </a:pPr>
            <a:r>
              <a:rPr lang="en-US" altLang="en-US" sz="2300" smtClean="0">
                <a:solidFill>
                  <a:srgbClr val="000000"/>
                </a:solidFill>
                <a:latin typeface="Times New Roman" pitchFamily="18" charset="0"/>
              </a:rPr>
              <a:t>In a </a:t>
            </a:r>
            <a:r>
              <a:rPr lang="en-US" altLang="en-US" sz="2300" smtClean="0">
                <a:solidFill>
                  <a:srgbClr val="0000FF"/>
                </a:solidFill>
                <a:latin typeface="Times New Roman" pitchFamily="18" charset="0"/>
              </a:rPr>
              <a:t>producer/consumer relationship</a:t>
            </a:r>
            <a:r>
              <a:rPr lang="en-US" altLang="en-US" sz="2300" smtClean="0">
                <a:solidFill>
                  <a:srgbClr val="000000"/>
                </a:solidFill>
                <a:latin typeface="Times New Roman" pitchFamily="18" charset="0"/>
              </a:rPr>
              <a:t>, the </a:t>
            </a:r>
            <a:r>
              <a:rPr lang="en-US" altLang="en-US" sz="2300" smtClean="0">
                <a:solidFill>
                  <a:srgbClr val="0000FF"/>
                </a:solidFill>
                <a:latin typeface="Times New Roman" pitchFamily="18" charset="0"/>
              </a:rPr>
              <a:t>producer</a:t>
            </a:r>
            <a:r>
              <a:rPr lang="en-US" altLang="en-US" sz="2300" smtClean="0">
                <a:solidFill>
                  <a:srgbClr val="000000"/>
                </a:solidFill>
                <a:latin typeface="Times New Roman" pitchFamily="18" charset="0"/>
              </a:rPr>
              <a:t> portion of an application generates data and stores it in a shared object, and the </a:t>
            </a:r>
            <a:r>
              <a:rPr lang="en-US" altLang="en-US" sz="2300" smtClean="0">
                <a:solidFill>
                  <a:srgbClr val="0000FF"/>
                </a:solidFill>
                <a:latin typeface="Times New Roman" pitchFamily="18" charset="0"/>
              </a:rPr>
              <a:t>consumer</a:t>
            </a:r>
            <a:r>
              <a:rPr lang="en-US" altLang="en-US" sz="2300" smtClean="0">
                <a:solidFill>
                  <a:srgbClr val="000000"/>
                </a:solidFill>
                <a:latin typeface="Times New Roman" pitchFamily="18" charset="0"/>
              </a:rPr>
              <a:t> portion of the application </a:t>
            </a:r>
            <a:r>
              <a:rPr lang="en-US" altLang="en-US" sz="2300" i="1" smtClean="0">
                <a:solidFill>
                  <a:srgbClr val="000000"/>
                </a:solidFill>
                <a:latin typeface="Times New Roman" pitchFamily="18" charset="0"/>
              </a:rPr>
              <a:t>reads data from the shared object.</a:t>
            </a:r>
          </a:p>
          <a:p>
            <a:pPr eaLnBrk="1" hangingPunct="1">
              <a:lnSpc>
                <a:spcPct val="80000"/>
              </a:lnSpc>
            </a:pPr>
            <a:r>
              <a:rPr lang="en-US" altLang="en-US" sz="2300" smtClean="0">
                <a:solidFill>
                  <a:srgbClr val="000000"/>
                </a:solidFill>
                <a:latin typeface="Times New Roman" pitchFamily="18" charset="0"/>
              </a:rPr>
              <a:t>A </a:t>
            </a:r>
            <a:r>
              <a:rPr lang="en-US" altLang="en-US" sz="2300" smtClean="0">
                <a:solidFill>
                  <a:srgbClr val="0000FF"/>
                </a:solidFill>
                <a:latin typeface="Times New Roman" pitchFamily="18" charset="0"/>
              </a:rPr>
              <a:t>producer thread</a:t>
            </a:r>
            <a:r>
              <a:rPr lang="en-US" altLang="en-US" sz="2300" smtClean="0">
                <a:solidFill>
                  <a:srgbClr val="000000"/>
                </a:solidFill>
                <a:latin typeface="Times New Roman" pitchFamily="18" charset="0"/>
              </a:rPr>
              <a:t> generates data and places it in a shared object called a </a:t>
            </a:r>
            <a:r>
              <a:rPr lang="en-US" altLang="en-US" sz="2300" smtClean="0">
                <a:solidFill>
                  <a:srgbClr val="0000FF"/>
                </a:solidFill>
                <a:latin typeface="Times New Roman" pitchFamily="18" charset="0"/>
              </a:rPr>
              <a:t>buffer</a:t>
            </a:r>
            <a:r>
              <a:rPr lang="en-US" altLang="en-US" sz="2300" smtClean="0">
                <a:solidFill>
                  <a:srgbClr val="000000"/>
                </a:solidFill>
                <a:latin typeface="Times New Roman" pitchFamily="18" charset="0"/>
              </a:rPr>
              <a:t>.</a:t>
            </a:r>
          </a:p>
          <a:p>
            <a:pPr eaLnBrk="1" hangingPunct="1">
              <a:lnSpc>
                <a:spcPct val="80000"/>
              </a:lnSpc>
            </a:pPr>
            <a:r>
              <a:rPr lang="en-US" altLang="en-US" sz="2300" smtClean="0">
                <a:solidFill>
                  <a:srgbClr val="000000"/>
                </a:solidFill>
                <a:latin typeface="Times New Roman" pitchFamily="18" charset="0"/>
              </a:rPr>
              <a:t>A </a:t>
            </a:r>
            <a:r>
              <a:rPr lang="en-US" altLang="en-US" sz="2300" smtClean="0">
                <a:solidFill>
                  <a:srgbClr val="0000FF"/>
                </a:solidFill>
                <a:latin typeface="Times New Roman" pitchFamily="18" charset="0"/>
              </a:rPr>
              <a:t>consumer thread</a:t>
            </a:r>
            <a:r>
              <a:rPr lang="en-US" altLang="en-US" sz="2300" smtClean="0">
                <a:solidFill>
                  <a:srgbClr val="000000"/>
                </a:solidFill>
                <a:latin typeface="Times New Roman" pitchFamily="18" charset="0"/>
              </a:rPr>
              <a:t> reads data from the buffer.</a:t>
            </a:r>
          </a:p>
          <a:p>
            <a:pPr eaLnBrk="1" hangingPunct="1">
              <a:lnSpc>
                <a:spcPct val="80000"/>
              </a:lnSpc>
            </a:pPr>
            <a:r>
              <a:rPr lang="en-US" altLang="en-US" sz="2300" smtClean="0">
                <a:solidFill>
                  <a:srgbClr val="000000"/>
                </a:solidFill>
                <a:latin typeface="Times New Roman" pitchFamily="18" charset="0"/>
              </a:rPr>
              <a:t>This relationship requires synchronization to ensure that values are produced and consumed properly.</a:t>
            </a:r>
          </a:p>
          <a:p>
            <a:pPr eaLnBrk="1" hangingPunct="1">
              <a:lnSpc>
                <a:spcPct val="80000"/>
              </a:lnSpc>
            </a:pPr>
            <a:r>
              <a:rPr lang="en-US" altLang="en-US" sz="2300" smtClean="0">
                <a:solidFill>
                  <a:srgbClr val="000000"/>
                </a:solidFill>
                <a:latin typeface="Times New Roman" pitchFamily="18" charset="0"/>
              </a:rPr>
              <a:t>Operations on the buffer data shared by a producer and consumer thread are also </a:t>
            </a:r>
            <a:r>
              <a:rPr lang="en-US" altLang="en-US" sz="2300" smtClean="0">
                <a:solidFill>
                  <a:srgbClr val="0000FF"/>
                </a:solidFill>
                <a:latin typeface="Times New Roman" pitchFamily="18" charset="0"/>
              </a:rPr>
              <a:t>state dependent</a:t>
            </a:r>
            <a:r>
              <a:rPr lang="en-US" altLang="en-US" sz="2300" smtClean="0">
                <a:solidFill>
                  <a:srgbClr val="000000"/>
                </a:solidFill>
                <a:latin typeface="Times New Roman" pitchFamily="18" charset="0"/>
              </a:rPr>
              <a:t>—the operations should proceed only if the buffer is in the correct state.</a:t>
            </a:r>
          </a:p>
          <a:p>
            <a:pPr eaLnBrk="1" hangingPunct="1">
              <a:lnSpc>
                <a:spcPct val="80000"/>
              </a:lnSpc>
            </a:pPr>
            <a:r>
              <a:rPr lang="en-US" altLang="en-US" sz="2300" smtClean="0">
                <a:solidFill>
                  <a:srgbClr val="000000"/>
                </a:solidFill>
                <a:latin typeface="Times New Roman" pitchFamily="18" charset="0"/>
              </a:rPr>
              <a:t>If the buffer is in a not-full state, the producer may produce; if the buffer is in a not-empty state, the consumer may consume.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1" descr="jhtp_23_Multithreading_Page_0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jhtp_23_Multithreading_Page_0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a:t>
            </a:fld>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1" descr="jhtp_23_Multithreading_Page_0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jhtp_23_Multithreading_Page_03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61</a:t>
            </a:fld>
            <a:endParaRPr lang="en-US"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1" descr="jhtp_23_Multithreading_Page_0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1" descr="jhtp_23_Multithreading_Page_03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 descr="jhtp_23_Multithreading_Page_0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1" descr="jhtp_23_Multithreading_Page_03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jhtp_23_Multithreading_Page_0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1" descr="jhtp_23_Multithreading_Page_0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1" descr="jhtp_23_Multithreading_Page_0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jhtp_23_Multithreading_Page_04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23.1  </a:t>
            </a:r>
            <a:r>
              <a:rPr lang="en-US" dirty="0" smtClean="0">
                <a:solidFill>
                  <a:srgbClr val="3380E6"/>
                </a:solidFill>
                <a:latin typeface="Arial"/>
              </a:rPr>
              <a:t>Introduction (cont.)</a:t>
            </a:r>
          </a:p>
        </p:txBody>
      </p:sp>
      <p:sp>
        <p:nvSpPr>
          <p:cNvPr id="2048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Programming concurrent applications is difficult and error prone.</a:t>
            </a:r>
          </a:p>
          <a:p>
            <a:pPr eaLnBrk="1" hangingPunct="1"/>
            <a:r>
              <a:rPr lang="en-US" altLang="en-US" smtClean="0">
                <a:solidFill>
                  <a:srgbClr val="000000"/>
                </a:solidFill>
                <a:latin typeface="Times New Roman" pitchFamily="18" charset="0"/>
              </a:rPr>
              <a:t>Guidelines:</a:t>
            </a:r>
          </a:p>
          <a:p>
            <a:pPr lvl="1" eaLnBrk="1" hangingPunct="1"/>
            <a:r>
              <a:rPr lang="en-US" altLang="en-US" smtClean="0">
                <a:solidFill>
                  <a:srgbClr val="000000"/>
                </a:solidFill>
                <a:latin typeface="Times New Roman" pitchFamily="18" charset="0"/>
              </a:rPr>
              <a:t>The vast majority of programmers should use existing collection classes and interfaces from the concurrency APIs that manage synchronization for you.</a:t>
            </a:r>
          </a:p>
          <a:p>
            <a:pPr lvl="1" eaLnBrk="1" hangingPunct="1"/>
            <a:r>
              <a:rPr lang="en-US" altLang="en-US" smtClean="0">
                <a:solidFill>
                  <a:srgbClr val="000000"/>
                </a:solidFill>
                <a:latin typeface="Times New Roman" pitchFamily="18" charset="0"/>
              </a:rPr>
              <a:t>For advanced programmers who want to control synchronization, use the </a:t>
            </a:r>
            <a:r>
              <a:rPr lang="en-US" altLang="en-US" smtClean="0">
                <a:solidFill>
                  <a:srgbClr val="000000"/>
                </a:solidFill>
                <a:latin typeface="Lucida Console" pitchFamily="49" charset="0"/>
              </a:rPr>
              <a:t>synchronized</a:t>
            </a:r>
            <a:r>
              <a:rPr lang="en-US" altLang="en-US" smtClean="0">
                <a:solidFill>
                  <a:srgbClr val="000000"/>
                </a:solidFill>
                <a:latin typeface="Times New Roman" pitchFamily="18" charset="0"/>
              </a:rPr>
              <a:t> keyword and </a:t>
            </a:r>
            <a:r>
              <a:rPr lang="en-US" altLang="en-US" smtClean="0">
                <a:solidFill>
                  <a:srgbClr val="000000"/>
                </a:solidFill>
                <a:latin typeface="Lucida Console" pitchFamily="49" charset="0"/>
              </a:rPr>
              <a:t>Object</a:t>
            </a:r>
            <a:r>
              <a:rPr lang="en-US" altLang="en-US" smtClean="0">
                <a:solidFill>
                  <a:srgbClr val="000000"/>
                </a:solidFill>
                <a:latin typeface="Times New Roman" pitchFamily="18" charset="0"/>
              </a:rPr>
              <a:t> methods </a:t>
            </a:r>
            <a:r>
              <a:rPr lang="en-US" altLang="en-US" smtClean="0">
                <a:solidFill>
                  <a:srgbClr val="000000"/>
                </a:solidFill>
                <a:latin typeface="Lucida Console" pitchFamily="49" charset="0"/>
              </a:rPr>
              <a:t>wait</a:t>
            </a:r>
            <a:r>
              <a:rPr lang="en-US" altLang="en-US" smtClean="0">
                <a:solidFill>
                  <a:srgbClr val="000000"/>
                </a:solidFill>
                <a:latin typeface="Times New Roman" pitchFamily="18" charset="0"/>
              </a:rPr>
              <a:t>, </a:t>
            </a:r>
            <a:r>
              <a:rPr lang="en-US" altLang="en-US" smtClean="0">
                <a:solidFill>
                  <a:srgbClr val="000000"/>
                </a:solidFill>
                <a:latin typeface="Lucida Console" pitchFamily="49" charset="0"/>
              </a:rPr>
              <a:t>notify</a:t>
            </a:r>
            <a:r>
              <a:rPr lang="en-US" altLang="en-US" smtClean="0">
                <a:solidFill>
                  <a:srgbClr val="000000"/>
                </a:solidFill>
                <a:latin typeface="Times New Roman" pitchFamily="18" charset="0"/>
              </a:rPr>
              <a:t> and </a:t>
            </a:r>
            <a:r>
              <a:rPr lang="en-US" altLang="en-US" smtClean="0">
                <a:solidFill>
                  <a:srgbClr val="000000"/>
                </a:solidFill>
                <a:latin typeface="Lucida Console" pitchFamily="49" charset="0"/>
              </a:rPr>
              <a:t>notifyAll</a:t>
            </a:r>
            <a:r>
              <a:rPr lang="en-US" altLang="en-US" smtClean="0">
                <a:solidFill>
                  <a:srgbClr val="000000"/>
                </a:solidFill>
                <a:latin typeface="Times New Roman" pitchFamily="18" charset="0"/>
              </a:rPr>
              <a:t>.</a:t>
            </a:r>
          </a:p>
          <a:p>
            <a:pPr lvl="1" eaLnBrk="1" hangingPunct="1"/>
            <a:r>
              <a:rPr lang="en-US" altLang="en-US" smtClean="0">
                <a:solidFill>
                  <a:srgbClr val="000000"/>
                </a:solidFill>
                <a:latin typeface="Times New Roman" pitchFamily="18" charset="0"/>
              </a:rPr>
              <a:t>Only the most advanced programmers should use </a:t>
            </a:r>
            <a:r>
              <a:rPr lang="en-US" altLang="en-US" smtClean="0">
                <a:solidFill>
                  <a:srgbClr val="000000"/>
                </a:solidFill>
                <a:latin typeface="Lucida Console" pitchFamily="49" charset="0"/>
              </a:rPr>
              <a:t>Lock</a:t>
            </a:r>
            <a:r>
              <a:rPr lang="en-US" altLang="en-US" smtClean="0">
                <a:solidFill>
                  <a:srgbClr val="000000"/>
                </a:solidFill>
                <a:latin typeface="Times New Roman" pitchFamily="18" charset="0"/>
              </a:rPr>
              <a:t>s and </a:t>
            </a:r>
            <a:r>
              <a:rPr lang="en-US" altLang="en-US" smtClean="0">
                <a:solidFill>
                  <a:srgbClr val="000000"/>
                </a:solidFill>
                <a:latin typeface="Lucida Console" pitchFamily="49" charset="0"/>
              </a:rPr>
              <a:t>Condition</a:t>
            </a:r>
            <a:r>
              <a:rPr lang="en-US" altLang="en-US" smtClean="0">
                <a:solidFill>
                  <a:srgbClr val="000000"/>
                </a:solidFill>
                <a:latin typeface="Times New Roman" pitchFamily="18" charset="0"/>
              </a:rPr>
              <a:t>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7</a:t>
            </a:fld>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1" descr="jhtp_23_Multithreading_Page_0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23.6  Producer/Consumer Relationship: </a:t>
            </a:r>
            <a:r>
              <a:rPr lang="en-US" dirty="0" err="1" smtClean="0">
                <a:solidFill>
                  <a:srgbClr val="FF0000"/>
                </a:solidFill>
                <a:latin typeface="Lucida Console"/>
              </a:rPr>
              <a:t>ArrayBlockingQueue</a:t>
            </a:r>
            <a:endParaRPr lang="en-US" dirty="0" smtClean="0">
              <a:solidFill>
                <a:srgbClr val="FF0000"/>
              </a:solidFill>
              <a:latin typeface="Lucida Console"/>
            </a:endParaRPr>
          </a:p>
        </p:txBody>
      </p:sp>
      <p:sp>
        <p:nvSpPr>
          <p:cNvPr id="114691" name="Text Placeholder 2"/>
          <p:cNvSpPr>
            <a:spLocks noGrp="1"/>
          </p:cNvSpPr>
          <p:nvPr>
            <p:ph type="body" idx="1"/>
          </p:nvPr>
        </p:nvSpPr>
        <p:spPr/>
        <p:txBody>
          <a:bodyPr/>
          <a:lstStyle/>
          <a:p>
            <a:pPr eaLnBrk="1" hangingPunct="1">
              <a:lnSpc>
                <a:spcPct val="80000"/>
              </a:lnSpc>
            </a:pPr>
            <a:r>
              <a:rPr lang="en-US" altLang="en-US" sz="2500" smtClean="0">
                <a:solidFill>
                  <a:srgbClr val="000000"/>
                </a:solidFill>
                <a:latin typeface="Times New Roman" pitchFamily="18" charset="0"/>
              </a:rPr>
              <a:t>The best way to synchronize producer and consumer threads is to use classes from Java’s </a:t>
            </a:r>
            <a:r>
              <a:rPr lang="en-US" altLang="en-US" sz="2500" smtClean="0">
                <a:solidFill>
                  <a:srgbClr val="000000"/>
                </a:solidFill>
                <a:latin typeface="Lucida Console" pitchFamily="49" charset="0"/>
              </a:rPr>
              <a:t>java.util.concurrent</a:t>
            </a:r>
            <a:r>
              <a:rPr lang="en-US" altLang="en-US" sz="2500" smtClean="0">
                <a:solidFill>
                  <a:srgbClr val="000000"/>
                </a:solidFill>
                <a:latin typeface="Times New Roman" pitchFamily="18" charset="0"/>
              </a:rPr>
              <a:t> package that </a:t>
            </a:r>
            <a:r>
              <a:rPr lang="en-US" altLang="en-US" sz="2500" i="1" smtClean="0">
                <a:solidFill>
                  <a:srgbClr val="000000"/>
                </a:solidFill>
                <a:latin typeface="Times New Roman" pitchFamily="18" charset="0"/>
              </a:rPr>
              <a:t>encapsulate the synchronization for you.</a:t>
            </a:r>
          </a:p>
          <a:p>
            <a:pPr eaLnBrk="1" hangingPunct="1">
              <a:lnSpc>
                <a:spcPct val="80000"/>
              </a:lnSpc>
            </a:pPr>
            <a:r>
              <a:rPr lang="en-US" altLang="en-US" sz="2500" smtClean="0">
                <a:solidFill>
                  <a:srgbClr val="000000"/>
                </a:solidFill>
                <a:latin typeface="Times New Roman" pitchFamily="18" charset="0"/>
              </a:rPr>
              <a:t>Java includes the class </a:t>
            </a:r>
            <a:r>
              <a:rPr lang="en-US" altLang="en-US" sz="2500" smtClean="0">
                <a:solidFill>
                  <a:srgbClr val="0000FF"/>
                </a:solidFill>
                <a:latin typeface="LucidaSansTypewriter" pitchFamily="49" charset="0"/>
              </a:rPr>
              <a:t>ArrayBlockingQueue-</a:t>
            </a:r>
            <a:r>
              <a:rPr lang="en-US" altLang="en-US" sz="2500" smtClean="0">
                <a:solidFill>
                  <a:srgbClr val="000000"/>
                </a:solidFill>
                <a:latin typeface="Times New Roman" pitchFamily="18" charset="0"/>
              </a:rPr>
              <a:t> (from package </a:t>
            </a:r>
            <a:r>
              <a:rPr lang="en-US" altLang="en-US" sz="2500" smtClean="0">
                <a:solidFill>
                  <a:srgbClr val="000000"/>
                </a:solidFill>
                <a:latin typeface="Lucida Console" pitchFamily="49" charset="0"/>
              </a:rPr>
              <a:t>java.util.concurrent</a:t>
            </a:r>
            <a:r>
              <a:rPr lang="en-US" altLang="en-US" sz="2500" smtClean="0">
                <a:solidFill>
                  <a:srgbClr val="000000"/>
                </a:solidFill>
                <a:latin typeface="Times New Roman" pitchFamily="18" charset="0"/>
              </a:rPr>
              <a:t>)—a fully implemented, </a:t>
            </a:r>
            <a:r>
              <a:rPr lang="en-US" altLang="en-US" sz="2500" i="1" smtClean="0">
                <a:solidFill>
                  <a:srgbClr val="000000"/>
                </a:solidFill>
                <a:latin typeface="Times New Roman" pitchFamily="18" charset="0"/>
              </a:rPr>
              <a:t>thread-safe buffer class </a:t>
            </a:r>
            <a:r>
              <a:rPr lang="en-US" altLang="en-US" sz="2500" smtClean="0">
                <a:solidFill>
                  <a:srgbClr val="000000"/>
                </a:solidFill>
                <a:latin typeface="Times New Roman" pitchFamily="18" charset="0"/>
              </a:rPr>
              <a:t>that implements interface </a:t>
            </a:r>
            <a:r>
              <a:rPr lang="en-US" altLang="en-US" sz="2500" smtClean="0">
                <a:solidFill>
                  <a:srgbClr val="0000FF"/>
                </a:solidFill>
                <a:latin typeface="LucidaSansTypewriter" pitchFamily="49" charset="0"/>
              </a:rPr>
              <a:t>BlockingQueue</a:t>
            </a:r>
            <a:r>
              <a:rPr lang="en-US" altLang="en-US" sz="2500" smtClean="0">
                <a:solidFill>
                  <a:srgbClr val="000000"/>
                </a:solidFill>
                <a:latin typeface="Times New Roman" pitchFamily="18" charset="0"/>
              </a:rPr>
              <a:t>.</a:t>
            </a:r>
          </a:p>
          <a:p>
            <a:pPr eaLnBrk="1" hangingPunct="1">
              <a:lnSpc>
                <a:spcPct val="80000"/>
              </a:lnSpc>
            </a:pPr>
            <a:r>
              <a:rPr lang="en-US" altLang="en-US" sz="2500" smtClean="0">
                <a:solidFill>
                  <a:srgbClr val="000000"/>
                </a:solidFill>
                <a:latin typeface="Times New Roman" pitchFamily="18" charset="0"/>
              </a:rPr>
              <a:t>Declares methods </a:t>
            </a:r>
            <a:r>
              <a:rPr lang="en-US" altLang="en-US" sz="2500" smtClean="0">
                <a:solidFill>
                  <a:srgbClr val="0000FF"/>
                </a:solidFill>
                <a:latin typeface="LucidaSansTypewriter" pitchFamily="49" charset="0"/>
              </a:rPr>
              <a:t>put</a:t>
            </a:r>
            <a:r>
              <a:rPr lang="en-US" altLang="en-US" sz="2500" smtClean="0">
                <a:solidFill>
                  <a:srgbClr val="000000"/>
                </a:solidFill>
                <a:latin typeface="Times New Roman" pitchFamily="18" charset="0"/>
              </a:rPr>
              <a:t> and </a:t>
            </a:r>
            <a:r>
              <a:rPr lang="en-US" altLang="en-US" sz="2500" smtClean="0">
                <a:solidFill>
                  <a:srgbClr val="0000FF"/>
                </a:solidFill>
                <a:latin typeface="LucidaSansTypewriter" pitchFamily="49" charset="0"/>
              </a:rPr>
              <a:t>take</a:t>
            </a:r>
            <a:r>
              <a:rPr lang="en-US" altLang="en-US" sz="2500" smtClean="0">
                <a:solidFill>
                  <a:srgbClr val="000000"/>
                </a:solidFill>
                <a:latin typeface="Times New Roman" pitchFamily="18" charset="0"/>
              </a:rPr>
              <a:t>, the blocking equivalents of </a:t>
            </a:r>
            <a:r>
              <a:rPr lang="en-US" altLang="en-US" sz="2500" smtClean="0">
                <a:solidFill>
                  <a:srgbClr val="000000"/>
                </a:solidFill>
                <a:latin typeface="Lucida Console" pitchFamily="49" charset="0"/>
              </a:rPr>
              <a:t>Queue</a:t>
            </a:r>
            <a:r>
              <a:rPr lang="en-US" altLang="en-US" sz="2500" smtClean="0">
                <a:solidFill>
                  <a:srgbClr val="000000"/>
                </a:solidFill>
                <a:latin typeface="Times New Roman" pitchFamily="18" charset="0"/>
              </a:rPr>
              <a:t> methods </a:t>
            </a:r>
            <a:r>
              <a:rPr lang="en-US" altLang="en-US" sz="2500" smtClean="0">
                <a:solidFill>
                  <a:srgbClr val="000000"/>
                </a:solidFill>
                <a:latin typeface="Lucida Console" pitchFamily="49" charset="0"/>
              </a:rPr>
              <a:t>offer</a:t>
            </a:r>
            <a:r>
              <a:rPr lang="en-US" altLang="en-US" sz="2500" smtClean="0">
                <a:solidFill>
                  <a:srgbClr val="000000"/>
                </a:solidFill>
                <a:latin typeface="Times New Roman" pitchFamily="18" charset="0"/>
              </a:rPr>
              <a:t> and </a:t>
            </a:r>
            <a:r>
              <a:rPr lang="en-US" altLang="en-US" sz="2500" smtClean="0">
                <a:solidFill>
                  <a:srgbClr val="000000"/>
                </a:solidFill>
                <a:latin typeface="Lucida Console" pitchFamily="49" charset="0"/>
              </a:rPr>
              <a:t>poll</a:t>
            </a:r>
            <a:r>
              <a:rPr lang="en-US" altLang="en-US" sz="2500" smtClean="0">
                <a:solidFill>
                  <a:srgbClr val="000000"/>
                </a:solidFill>
                <a:latin typeface="Times New Roman" pitchFamily="18" charset="0"/>
              </a:rPr>
              <a:t>, respectively.</a:t>
            </a:r>
          </a:p>
          <a:p>
            <a:pPr eaLnBrk="1" hangingPunct="1">
              <a:lnSpc>
                <a:spcPct val="80000"/>
              </a:lnSpc>
            </a:pPr>
            <a:r>
              <a:rPr lang="en-US" altLang="en-US" sz="2500" smtClean="0">
                <a:solidFill>
                  <a:srgbClr val="000000"/>
                </a:solidFill>
                <a:latin typeface="Times New Roman" pitchFamily="18" charset="0"/>
              </a:rPr>
              <a:t>Method </a:t>
            </a:r>
            <a:r>
              <a:rPr lang="en-US" altLang="en-US" sz="2500" smtClean="0">
                <a:solidFill>
                  <a:srgbClr val="000000"/>
                </a:solidFill>
                <a:latin typeface="Lucida Console" pitchFamily="49" charset="0"/>
              </a:rPr>
              <a:t>put</a:t>
            </a:r>
            <a:r>
              <a:rPr lang="en-US" altLang="en-US" sz="2500" smtClean="0">
                <a:solidFill>
                  <a:srgbClr val="000000"/>
                </a:solidFill>
                <a:latin typeface="Times New Roman" pitchFamily="18" charset="0"/>
              </a:rPr>
              <a:t> places an element at the end of the </a:t>
            </a:r>
            <a:r>
              <a:rPr lang="en-US" altLang="en-US" sz="2500" smtClean="0">
                <a:solidFill>
                  <a:srgbClr val="000000"/>
                </a:solidFill>
                <a:latin typeface="Lucida Console" pitchFamily="49" charset="0"/>
              </a:rPr>
              <a:t>BlockingQueue</a:t>
            </a:r>
            <a:r>
              <a:rPr lang="en-US" altLang="en-US" sz="2500" smtClean="0">
                <a:solidFill>
                  <a:srgbClr val="000000"/>
                </a:solidFill>
                <a:latin typeface="Times New Roman" pitchFamily="18" charset="0"/>
              </a:rPr>
              <a:t>, waiting if the queue is full.</a:t>
            </a:r>
          </a:p>
          <a:p>
            <a:pPr eaLnBrk="1" hangingPunct="1">
              <a:lnSpc>
                <a:spcPct val="80000"/>
              </a:lnSpc>
            </a:pPr>
            <a:r>
              <a:rPr lang="en-US" altLang="en-US" sz="2500" smtClean="0">
                <a:solidFill>
                  <a:srgbClr val="000000"/>
                </a:solidFill>
                <a:latin typeface="Times New Roman" pitchFamily="18" charset="0"/>
              </a:rPr>
              <a:t>Method </a:t>
            </a:r>
            <a:r>
              <a:rPr lang="en-US" altLang="en-US" sz="2500" smtClean="0">
                <a:solidFill>
                  <a:srgbClr val="000000"/>
                </a:solidFill>
                <a:latin typeface="Lucida Console" pitchFamily="49" charset="0"/>
              </a:rPr>
              <a:t>take</a:t>
            </a:r>
            <a:r>
              <a:rPr lang="en-US" altLang="en-US" sz="2500" smtClean="0">
                <a:solidFill>
                  <a:srgbClr val="000000"/>
                </a:solidFill>
                <a:latin typeface="Times New Roman" pitchFamily="18" charset="0"/>
              </a:rPr>
              <a:t> removes an element from the head of the </a:t>
            </a:r>
            <a:r>
              <a:rPr lang="en-US" altLang="en-US" sz="2500" smtClean="0">
                <a:solidFill>
                  <a:srgbClr val="000000"/>
                </a:solidFill>
                <a:latin typeface="Lucida Console" pitchFamily="49" charset="0"/>
              </a:rPr>
              <a:t>BlockingQueue</a:t>
            </a:r>
            <a:r>
              <a:rPr lang="en-US" altLang="en-US" sz="2500" smtClean="0">
                <a:solidFill>
                  <a:srgbClr val="000000"/>
                </a:solidFill>
                <a:latin typeface="Times New Roman" pitchFamily="18" charset="0"/>
              </a:rPr>
              <a:t>, waiting if the queue is empty.</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1" descr="jhtp_23_Multithreading_Page_0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1" descr="jhtp_23_Multithreading_Page_04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1" descr="jhtp_23_Multithreading_Page_04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1" descr="jhtp_23_Multithreading_Page_04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1" descr="jhtp_23_Multithreading_Page_04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76</a:t>
            </a:fld>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smtClean="0">
                <a:solidFill>
                  <a:srgbClr val="FF0000"/>
                </a:solidFill>
                <a:latin typeface="Arial"/>
              </a:rPr>
              <a:t>23.7  (Advanced) Producer/Consumer Relationship with </a:t>
            </a:r>
            <a:r>
              <a:rPr lang="en-US" sz="2800" dirty="0">
                <a:solidFill>
                  <a:srgbClr val="FF0000"/>
                </a:solidFill>
                <a:latin typeface="Lucida Console" panose="020B0609040504020204" pitchFamily="49" charset="0"/>
              </a:rPr>
              <a:t>synchronized</a:t>
            </a:r>
            <a:r>
              <a:rPr lang="en-US" sz="2800" dirty="0">
                <a:solidFill>
                  <a:srgbClr val="FF0000"/>
                </a:solidFill>
                <a:latin typeface="Arial"/>
              </a:rPr>
              <a:t>, </a:t>
            </a:r>
            <a:r>
              <a:rPr lang="en-US" sz="2800" dirty="0">
                <a:solidFill>
                  <a:srgbClr val="FF0000"/>
                </a:solidFill>
                <a:latin typeface="Lucida Console" panose="020B0609040504020204" pitchFamily="49" charset="0"/>
              </a:rPr>
              <a:t>wait</a:t>
            </a:r>
            <a:r>
              <a:rPr lang="en-US" sz="2800" dirty="0">
                <a:solidFill>
                  <a:srgbClr val="FF0000"/>
                </a:solidFill>
                <a:latin typeface="Arial"/>
              </a:rPr>
              <a:t>, </a:t>
            </a:r>
            <a:r>
              <a:rPr lang="en-US" sz="2800" dirty="0">
                <a:solidFill>
                  <a:srgbClr val="FF0000"/>
                </a:solidFill>
                <a:latin typeface="Lucida Console" panose="020B0609040504020204" pitchFamily="49" charset="0"/>
              </a:rPr>
              <a:t>notify</a:t>
            </a:r>
            <a:r>
              <a:rPr lang="en-US" sz="2800" dirty="0">
                <a:solidFill>
                  <a:srgbClr val="FF0000"/>
                </a:solidFill>
                <a:latin typeface="Arial"/>
              </a:rPr>
              <a:t> and </a:t>
            </a:r>
            <a:r>
              <a:rPr lang="en-US" sz="2800" dirty="0" err="1">
                <a:solidFill>
                  <a:srgbClr val="FF0000"/>
                </a:solidFill>
                <a:latin typeface="Lucida Console" panose="020B0609040504020204" pitchFamily="49" charset="0"/>
              </a:rPr>
              <a:t>notifyAll</a:t>
            </a:r>
            <a:endParaRPr lang="en-US" sz="2800" dirty="0" smtClean="0">
              <a:solidFill>
                <a:srgbClr val="FF0000"/>
              </a:solidFill>
              <a:latin typeface="Lucida Console" panose="020B0609040504020204" pitchFamily="49" charset="0"/>
            </a:endParaRPr>
          </a:p>
        </p:txBody>
      </p:sp>
      <p:sp>
        <p:nvSpPr>
          <p:cNvPr id="121859" name="Text Placeholder 2"/>
          <p:cNvSpPr>
            <a:spLocks noGrp="1"/>
          </p:cNvSpPr>
          <p:nvPr>
            <p:ph type="body" idx="1"/>
          </p:nvPr>
        </p:nvSpPr>
        <p:spPr/>
        <p:txBody>
          <a:bodyPr/>
          <a:lstStyle/>
          <a:p>
            <a:pPr eaLnBrk="1" hangingPunct="1"/>
            <a:r>
              <a:rPr lang="en-US" altLang="en-US" sz="2500" smtClean="0">
                <a:solidFill>
                  <a:srgbClr val="000000"/>
                </a:solidFill>
                <a:latin typeface="Times New Roman" pitchFamily="18" charset="0"/>
              </a:rPr>
              <a:t>For educational purposes, we now explain how you can implement a shared buffer yourself using the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keyword and methods of class </a:t>
            </a:r>
            <a:r>
              <a:rPr lang="en-US" altLang="en-US" sz="2500" smtClean="0">
                <a:solidFill>
                  <a:srgbClr val="000000"/>
                </a:solidFill>
                <a:latin typeface="Lucida Console" pitchFamily="49" charset="0"/>
              </a:rPr>
              <a:t>Object</a:t>
            </a:r>
            <a:r>
              <a:rPr lang="en-US" altLang="en-US" sz="2500" smtClean="0">
                <a:solidFill>
                  <a:srgbClr val="000000"/>
                </a:solidFill>
                <a:latin typeface="Times New Roman" pitchFamily="18" charset="0"/>
              </a:rPr>
              <a:t>.</a:t>
            </a:r>
          </a:p>
          <a:p>
            <a:pPr eaLnBrk="1" hangingPunct="1"/>
            <a:r>
              <a:rPr lang="en-US" altLang="en-US" sz="2500" smtClean="0">
                <a:solidFill>
                  <a:srgbClr val="000000"/>
                </a:solidFill>
                <a:latin typeface="Times New Roman" pitchFamily="18" charset="0"/>
              </a:rPr>
              <a:t>After identifying the shared mutable data and the synchronization policy (i.e., associating the data with a lock that guards it), the next step in synchronizing access to the buffer is to implement methods </a:t>
            </a:r>
            <a:r>
              <a:rPr lang="en-US" altLang="en-US" sz="2500" smtClean="0">
                <a:solidFill>
                  <a:srgbClr val="000000"/>
                </a:solidFill>
                <a:latin typeface="Lucida Console" pitchFamily="49" charset="0"/>
              </a:rPr>
              <a:t>blockingGet</a:t>
            </a:r>
            <a:r>
              <a:rPr lang="en-US" altLang="en-US" sz="2500" smtClean="0">
                <a:solidFill>
                  <a:srgbClr val="000000"/>
                </a:solidFill>
                <a:latin typeface="Times New Roman" pitchFamily="18" charset="0"/>
              </a:rPr>
              <a:t> and </a:t>
            </a:r>
            <a:r>
              <a:rPr lang="en-US" altLang="en-US" sz="2500" smtClean="0">
                <a:solidFill>
                  <a:srgbClr val="000000"/>
                </a:solidFill>
                <a:latin typeface="Lucida Console" pitchFamily="49" charset="0"/>
              </a:rPr>
              <a:t>blockingPut</a:t>
            </a:r>
            <a:r>
              <a:rPr lang="en-US" altLang="en-US" sz="2500" smtClean="0">
                <a:solidFill>
                  <a:srgbClr val="000000"/>
                </a:solidFill>
                <a:latin typeface="Times New Roman" pitchFamily="18" charset="0"/>
              </a:rPr>
              <a:t> as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methods.</a:t>
            </a:r>
          </a:p>
          <a:p>
            <a:pPr eaLnBrk="1" hangingPunct="1"/>
            <a:r>
              <a:rPr lang="en-US" altLang="en-US" sz="2500" smtClean="0">
                <a:solidFill>
                  <a:srgbClr val="000000"/>
                </a:solidFill>
                <a:latin typeface="Times New Roman" pitchFamily="18" charset="0"/>
              </a:rPr>
              <a:t>This requires that a thread obtain the monitor lock on the </a:t>
            </a:r>
            <a:r>
              <a:rPr lang="en-US" altLang="en-US" sz="2500" smtClean="0">
                <a:solidFill>
                  <a:srgbClr val="000000"/>
                </a:solidFill>
                <a:latin typeface="Lucida Console" pitchFamily="49" charset="0"/>
              </a:rPr>
              <a:t>Buffer</a:t>
            </a:r>
            <a:r>
              <a:rPr lang="en-US" altLang="en-US" sz="2500" smtClean="0">
                <a:solidFill>
                  <a:srgbClr val="000000"/>
                </a:solidFill>
                <a:latin typeface="Times New Roman" pitchFamily="18" charset="0"/>
              </a:rPr>
              <a:t> object before attempting to access the buffer data.</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77</a:t>
            </a:fld>
            <a:endParaRPr lang="en-US"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23.7  </a:t>
            </a:r>
            <a:r>
              <a:rPr lang="en-US" dirty="0">
                <a:solidFill>
                  <a:srgbClr val="3380E6"/>
                </a:solidFill>
                <a:latin typeface="Arial"/>
              </a:rPr>
              <a:t>(Advanced) Producer/Consumer Relationship with </a:t>
            </a:r>
            <a:r>
              <a:rPr lang="en-US" dirty="0">
                <a:solidFill>
                  <a:srgbClr val="3380E6"/>
                </a:solidFill>
                <a:latin typeface="Lucida Console" panose="020B0609040504020204" pitchFamily="49" charset="0"/>
              </a:rPr>
              <a:t>synchronized</a:t>
            </a:r>
            <a:r>
              <a:rPr lang="en-US" dirty="0">
                <a:solidFill>
                  <a:srgbClr val="3380E6"/>
                </a:solidFill>
                <a:latin typeface="Arial"/>
              </a:rPr>
              <a:t>, </a:t>
            </a:r>
            <a:r>
              <a:rPr lang="en-US" dirty="0">
                <a:solidFill>
                  <a:srgbClr val="3380E6"/>
                </a:solidFill>
                <a:latin typeface="Lucida Console" panose="020B0609040504020204" pitchFamily="49" charset="0"/>
              </a:rPr>
              <a:t>wait</a:t>
            </a:r>
            <a:r>
              <a:rPr lang="en-US" dirty="0">
                <a:solidFill>
                  <a:srgbClr val="3380E6"/>
                </a:solidFill>
                <a:latin typeface="Arial"/>
              </a:rPr>
              <a:t>, </a:t>
            </a:r>
            <a:r>
              <a:rPr lang="en-US" dirty="0">
                <a:solidFill>
                  <a:srgbClr val="3380E6"/>
                </a:solidFill>
                <a:latin typeface="Lucida Console" panose="020B0609040504020204" pitchFamily="49" charset="0"/>
              </a:rPr>
              <a:t>notify</a:t>
            </a:r>
            <a:r>
              <a:rPr lang="en-US" dirty="0">
                <a:solidFill>
                  <a:srgbClr val="3380E6"/>
                </a:solidFill>
                <a:latin typeface="Arial"/>
              </a:rPr>
              <a:t> and </a:t>
            </a:r>
            <a:r>
              <a:rPr lang="en-US" dirty="0" err="1">
                <a:solidFill>
                  <a:srgbClr val="3380E6"/>
                </a:solidFill>
                <a:latin typeface="Lucida Console" panose="020B0609040504020204" pitchFamily="49" charset="0"/>
              </a:rPr>
              <a:t>notifyAll</a:t>
            </a:r>
            <a:r>
              <a:rPr lang="en-US" dirty="0" smtClean="0">
                <a:solidFill>
                  <a:srgbClr val="3380E6"/>
                </a:solidFill>
                <a:latin typeface="Arial"/>
              </a:rPr>
              <a:t> (cont.)</a:t>
            </a:r>
          </a:p>
        </p:txBody>
      </p:sp>
      <p:sp>
        <p:nvSpPr>
          <p:cNvPr id="123907" name="Text Placeholder 2"/>
          <p:cNvSpPr>
            <a:spLocks noGrp="1"/>
          </p:cNvSpPr>
          <p:nvPr>
            <p:ph type="body" idx="1"/>
          </p:nvPr>
        </p:nvSpPr>
        <p:spPr>
          <a:xfrm>
            <a:off x="457200" y="1646238"/>
            <a:ext cx="8229600" cy="4525962"/>
          </a:xfrm>
        </p:spPr>
        <p:txBody>
          <a:bodyPr/>
          <a:lstStyle/>
          <a:p>
            <a:pPr eaLnBrk="1" hangingPunct="1">
              <a:lnSpc>
                <a:spcPct val="90000"/>
              </a:lnSpc>
            </a:pPr>
            <a:r>
              <a:rPr lang="en-US" altLang="en-US" sz="2500" smtClean="0">
                <a:solidFill>
                  <a:srgbClr val="000000"/>
                </a:solidFill>
                <a:latin typeface="Lucida Console" pitchFamily="49" charset="0"/>
              </a:rPr>
              <a:t>Object</a:t>
            </a:r>
            <a:r>
              <a:rPr lang="en-US" altLang="en-US" sz="2500" smtClean="0">
                <a:solidFill>
                  <a:srgbClr val="000000"/>
                </a:solidFill>
                <a:latin typeface="Times New Roman" pitchFamily="18" charset="0"/>
              </a:rPr>
              <a:t> methods </a:t>
            </a:r>
            <a:r>
              <a:rPr lang="en-US" altLang="en-US" sz="2500" smtClean="0">
                <a:solidFill>
                  <a:srgbClr val="000000"/>
                </a:solidFill>
                <a:latin typeface="Lucida Console" pitchFamily="49" charset="0"/>
              </a:rPr>
              <a:t>wait</a:t>
            </a:r>
            <a:r>
              <a:rPr lang="en-US" altLang="en-US" sz="2500" smtClean="0">
                <a:solidFill>
                  <a:srgbClr val="000000"/>
                </a:solidFill>
                <a:latin typeface="Times New Roman" pitchFamily="18" charset="0"/>
              </a:rPr>
              <a:t>, </a:t>
            </a:r>
            <a:r>
              <a:rPr lang="en-US" altLang="en-US" sz="2500" smtClean="0">
                <a:solidFill>
                  <a:srgbClr val="000000"/>
                </a:solidFill>
                <a:latin typeface="Lucida Console" pitchFamily="49" charset="0"/>
              </a:rPr>
              <a:t>notify</a:t>
            </a:r>
            <a:r>
              <a:rPr lang="en-US" altLang="en-US" sz="2500" smtClean="0">
                <a:solidFill>
                  <a:srgbClr val="000000"/>
                </a:solidFill>
                <a:latin typeface="Times New Roman" pitchFamily="18" charset="0"/>
              </a:rPr>
              <a:t> and </a:t>
            </a:r>
            <a:r>
              <a:rPr lang="en-US" altLang="en-US" sz="2500" smtClean="0">
                <a:solidFill>
                  <a:srgbClr val="000000"/>
                </a:solidFill>
                <a:latin typeface="Lucida Console" pitchFamily="49" charset="0"/>
              </a:rPr>
              <a:t>notifyAll</a:t>
            </a:r>
            <a:r>
              <a:rPr lang="en-US" altLang="en-US" sz="2500" smtClean="0">
                <a:solidFill>
                  <a:srgbClr val="000000"/>
                </a:solidFill>
                <a:latin typeface="Times New Roman" pitchFamily="18" charset="0"/>
              </a:rPr>
              <a:t> can be used with conditions to make threads wait when they cannot perform their tasks.</a:t>
            </a:r>
          </a:p>
          <a:p>
            <a:pPr eaLnBrk="1" hangingPunct="1">
              <a:lnSpc>
                <a:spcPct val="90000"/>
              </a:lnSpc>
            </a:pPr>
            <a:r>
              <a:rPr lang="en-US" altLang="en-US" sz="2500" smtClean="0">
                <a:solidFill>
                  <a:srgbClr val="000000"/>
                </a:solidFill>
                <a:latin typeface="Times New Roman" pitchFamily="18" charset="0"/>
              </a:rPr>
              <a:t>Calling </a:t>
            </a:r>
            <a:r>
              <a:rPr lang="en-US" altLang="en-US" sz="2500" smtClean="0">
                <a:solidFill>
                  <a:srgbClr val="000000"/>
                </a:solidFill>
                <a:latin typeface="Lucida Console" pitchFamily="49" charset="0"/>
              </a:rPr>
              <a:t>Object</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wait</a:t>
            </a:r>
            <a:r>
              <a:rPr lang="en-US" altLang="en-US" sz="2500" smtClean="0">
                <a:solidFill>
                  <a:srgbClr val="000000"/>
                </a:solidFill>
                <a:latin typeface="Times New Roman" pitchFamily="18" charset="0"/>
              </a:rPr>
              <a:t> on a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object releases its </a:t>
            </a:r>
            <a:r>
              <a:rPr lang="en-US" altLang="en-US" sz="2500" i="1" smtClean="0">
                <a:solidFill>
                  <a:srgbClr val="000000"/>
                </a:solidFill>
                <a:latin typeface="Times New Roman" pitchFamily="18" charset="0"/>
              </a:rPr>
              <a:t>monitor lock</a:t>
            </a:r>
            <a:r>
              <a:rPr lang="en-US" altLang="en-US" sz="2500" smtClean="0">
                <a:solidFill>
                  <a:srgbClr val="000000"/>
                </a:solidFill>
                <a:latin typeface="Times New Roman" pitchFamily="18" charset="0"/>
              </a:rPr>
              <a:t>, and places the calling thread in the </a:t>
            </a:r>
            <a:r>
              <a:rPr lang="en-US" altLang="en-US" sz="2500" i="1" smtClean="0">
                <a:solidFill>
                  <a:srgbClr val="000000"/>
                </a:solidFill>
                <a:latin typeface="Times New Roman" pitchFamily="18" charset="0"/>
              </a:rPr>
              <a:t>waiting </a:t>
            </a:r>
            <a:r>
              <a:rPr lang="en-US" altLang="en-US" sz="2500" smtClean="0">
                <a:solidFill>
                  <a:srgbClr val="000000"/>
                </a:solidFill>
                <a:latin typeface="Times New Roman" pitchFamily="18" charset="0"/>
              </a:rPr>
              <a:t>state</a:t>
            </a:r>
            <a:r>
              <a:rPr lang="en-US" altLang="en-US" sz="2500" i="1" smtClean="0">
                <a:solidFill>
                  <a:srgbClr val="000000"/>
                </a:solidFill>
                <a:latin typeface="Times New Roman" pitchFamily="18" charset="0"/>
              </a:rPr>
              <a:t>.</a:t>
            </a:r>
          </a:p>
          <a:p>
            <a:pPr eaLnBrk="1" hangingPunct="1">
              <a:lnSpc>
                <a:spcPct val="90000"/>
              </a:lnSpc>
            </a:pPr>
            <a:r>
              <a:rPr lang="en-US" altLang="en-US" sz="2500" smtClean="0">
                <a:solidFill>
                  <a:srgbClr val="000000"/>
                </a:solidFill>
                <a:latin typeface="Times New Roman" pitchFamily="18" charset="0"/>
              </a:rPr>
              <a:t>Call </a:t>
            </a:r>
            <a:r>
              <a:rPr lang="en-US" altLang="en-US" sz="2500" smtClean="0">
                <a:solidFill>
                  <a:srgbClr val="000000"/>
                </a:solidFill>
                <a:latin typeface="Lucida Console" pitchFamily="49" charset="0"/>
              </a:rPr>
              <a:t>Object</a:t>
            </a:r>
            <a:r>
              <a:rPr lang="en-US" altLang="en-US" sz="2500" smtClean="0">
                <a:solidFill>
                  <a:srgbClr val="000000"/>
                </a:solidFill>
                <a:latin typeface="Times New Roman" pitchFamily="18" charset="0"/>
              </a:rPr>
              <a:t> method </a:t>
            </a:r>
            <a:r>
              <a:rPr lang="en-US" altLang="en-US" sz="2500" smtClean="0">
                <a:solidFill>
                  <a:srgbClr val="0000FF"/>
                </a:solidFill>
                <a:latin typeface="LucidaSansTypewriter" pitchFamily="49" charset="0"/>
              </a:rPr>
              <a:t>notify</a:t>
            </a:r>
            <a:r>
              <a:rPr lang="en-US" altLang="en-US" sz="2500" smtClean="0">
                <a:solidFill>
                  <a:srgbClr val="000000"/>
                </a:solidFill>
                <a:latin typeface="Times New Roman" pitchFamily="18" charset="0"/>
              </a:rPr>
              <a:t> on a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object allows a waiting thread to transition to the </a:t>
            </a:r>
            <a:r>
              <a:rPr lang="en-US" altLang="en-US" sz="2500" i="1" smtClean="0">
                <a:solidFill>
                  <a:srgbClr val="000000"/>
                </a:solidFill>
                <a:latin typeface="Times New Roman" pitchFamily="18" charset="0"/>
              </a:rPr>
              <a:t>runnable state</a:t>
            </a:r>
            <a:r>
              <a:rPr lang="en-US" altLang="en-US" sz="2500" smtClean="0">
                <a:solidFill>
                  <a:srgbClr val="000000"/>
                </a:solidFill>
                <a:latin typeface="Times New Roman" pitchFamily="18" charset="0"/>
              </a:rPr>
              <a:t> again.</a:t>
            </a:r>
          </a:p>
          <a:p>
            <a:pPr eaLnBrk="1" hangingPunct="1">
              <a:lnSpc>
                <a:spcPct val="90000"/>
              </a:lnSpc>
            </a:pPr>
            <a:r>
              <a:rPr lang="en-US" altLang="en-US" sz="2500" smtClean="0">
                <a:solidFill>
                  <a:srgbClr val="000000"/>
                </a:solidFill>
                <a:latin typeface="Times New Roman" pitchFamily="18" charset="0"/>
              </a:rPr>
              <a:t>If a thread calls </a:t>
            </a:r>
            <a:r>
              <a:rPr lang="en-US" altLang="en-US" sz="2500" smtClean="0">
                <a:solidFill>
                  <a:srgbClr val="0000FF"/>
                </a:solidFill>
                <a:latin typeface="LucidaSansTypewriter" pitchFamily="49" charset="0"/>
              </a:rPr>
              <a:t>notifyAll</a:t>
            </a:r>
            <a:r>
              <a:rPr lang="en-US" altLang="en-US" sz="2500" smtClean="0">
                <a:solidFill>
                  <a:srgbClr val="000000"/>
                </a:solidFill>
                <a:latin typeface="Times New Roman" pitchFamily="18" charset="0"/>
              </a:rPr>
              <a:t> on the </a:t>
            </a:r>
            <a:r>
              <a:rPr lang="en-US" altLang="en-US" sz="2500" smtClean="0">
                <a:solidFill>
                  <a:srgbClr val="000000"/>
                </a:solidFill>
                <a:latin typeface="Lucida Console" pitchFamily="49" charset="0"/>
              </a:rPr>
              <a:t>synchronized</a:t>
            </a:r>
            <a:r>
              <a:rPr lang="en-US" altLang="en-US" sz="2500" smtClean="0">
                <a:solidFill>
                  <a:srgbClr val="000000"/>
                </a:solidFill>
                <a:latin typeface="Times New Roman" pitchFamily="18" charset="0"/>
              </a:rPr>
              <a:t> object, then all the threads waiting for the monitor lock become eligible to reacquire the lock.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 descr="jhtp_23_Multithreading_Page_04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79</a:t>
            </a:fld>
            <a:endParaRPr lang="en-US"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FF0000"/>
                </a:solidFill>
                <a:latin typeface="Arial"/>
              </a:rPr>
              <a:t>23.2  Thread States and Life Cycle</a:t>
            </a:r>
          </a:p>
        </p:txBody>
      </p:sp>
      <p:sp>
        <p:nvSpPr>
          <p:cNvPr id="22531"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At any time, a thread is said to be in one of several </a:t>
            </a:r>
            <a:r>
              <a:rPr lang="en-US" altLang="en-US" smtClean="0">
                <a:solidFill>
                  <a:srgbClr val="0000FF"/>
                </a:solidFill>
                <a:latin typeface="Times New Roman" pitchFamily="18" charset="0"/>
              </a:rPr>
              <a:t>thread states</a:t>
            </a:r>
            <a:r>
              <a:rPr lang="en-US" altLang="en-US" smtClean="0">
                <a:solidFill>
                  <a:srgbClr val="000000"/>
                </a:solidFill>
                <a:latin typeface="Times New Roman" pitchFamily="18" charset="0"/>
              </a:rPr>
              <a:t>—illustrated in the UML state diagram in Fig. 23.1.</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8</a:t>
            </a:fld>
            <a:endParaRPr lang="en-US"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1" descr="jhtp_23_Multithreading_Page_04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1" descr="jhtp_23_Multithreading_Page_04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81</a:t>
            </a:fld>
            <a:endParaRPr lang="en-US"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1" descr="jhtp_23_Multithreading_Page_05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82</a:t>
            </a:fld>
            <a:endParaRPr lang="en-US"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1" descr="jhtp_23_Multithreading_Page_05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23.7  </a:t>
            </a:r>
            <a:r>
              <a:rPr lang="en-US" dirty="0">
                <a:solidFill>
                  <a:srgbClr val="3380E6"/>
                </a:solidFill>
                <a:latin typeface="Arial"/>
              </a:rPr>
              <a:t>(Advanced) Producer/Consumer Relationship with </a:t>
            </a:r>
            <a:r>
              <a:rPr lang="en-US" dirty="0">
                <a:solidFill>
                  <a:srgbClr val="3380E6"/>
                </a:solidFill>
                <a:latin typeface="Lucida Console" panose="020B0609040504020204" pitchFamily="49" charset="0"/>
              </a:rPr>
              <a:t>synchronized</a:t>
            </a:r>
            <a:r>
              <a:rPr lang="en-US" dirty="0">
                <a:solidFill>
                  <a:srgbClr val="3380E6"/>
                </a:solidFill>
                <a:latin typeface="Arial"/>
              </a:rPr>
              <a:t>, </a:t>
            </a:r>
            <a:r>
              <a:rPr lang="en-US" dirty="0">
                <a:solidFill>
                  <a:srgbClr val="3380E6"/>
                </a:solidFill>
                <a:latin typeface="Lucida Console" panose="020B0609040504020204" pitchFamily="49" charset="0"/>
              </a:rPr>
              <a:t>wait</a:t>
            </a:r>
            <a:r>
              <a:rPr lang="en-US" dirty="0">
                <a:solidFill>
                  <a:srgbClr val="3380E6"/>
                </a:solidFill>
                <a:latin typeface="Arial"/>
              </a:rPr>
              <a:t>, </a:t>
            </a:r>
            <a:r>
              <a:rPr lang="en-US" dirty="0">
                <a:solidFill>
                  <a:srgbClr val="3380E6"/>
                </a:solidFill>
                <a:latin typeface="Lucida Console" panose="020B0609040504020204" pitchFamily="49" charset="0"/>
              </a:rPr>
              <a:t>notify</a:t>
            </a:r>
            <a:r>
              <a:rPr lang="en-US" dirty="0">
                <a:solidFill>
                  <a:srgbClr val="3380E6"/>
                </a:solidFill>
                <a:latin typeface="Arial"/>
              </a:rPr>
              <a:t> and </a:t>
            </a:r>
            <a:r>
              <a:rPr lang="en-US" dirty="0" err="1">
                <a:solidFill>
                  <a:srgbClr val="3380E6"/>
                </a:solidFill>
                <a:latin typeface="Lucida Console" panose="020B0609040504020204" pitchFamily="49" charset="0"/>
              </a:rPr>
              <a:t>notifyAll</a:t>
            </a:r>
            <a:r>
              <a:rPr lang="en-US" dirty="0" smtClean="0">
                <a:solidFill>
                  <a:srgbClr val="3380E6"/>
                </a:solidFill>
                <a:latin typeface="Arial"/>
              </a:rPr>
              <a:t> (cont.)</a:t>
            </a:r>
          </a:p>
        </p:txBody>
      </p:sp>
      <p:sp>
        <p:nvSpPr>
          <p:cNvPr id="131075" name="Text Placeholder 2"/>
          <p:cNvSpPr>
            <a:spLocks noGrp="1"/>
          </p:cNvSpPr>
          <p:nvPr>
            <p:ph type="body" idx="1"/>
          </p:nvPr>
        </p:nvSpPr>
        <p:spPr>
          <a:xfrm>
            <a:off x="457200" y="1722438"/>
            <a:ext cx="8229600" cy="4525962"/>
          </a:xfrm>
        </p:spPr>
        <p:txBody>
          <a:bodyPr/>
          <a:lstStyle/>
          <a:p>
            <a:pPr eaLnBrk="1" hangingPunct="1">
              <a:lnSpc>
                <a:spcPct val="90000"/>
              </a:lnSpc>
            </a:pPr>
            <a:r>
              <a:rPr lang="en-US" altLang="en-US" smtClean="0">
                <a:solidFill>
                  <a:srgbClr val="000000"/>
                </a:solidFill>
                <a:latin typeface="Times New Roman" pitchFamily="18" charset="0"/>
              </a:rPr>
              <a:t>The synchronization is handled in class </a:t>
            </a:r>
            <a:r>
              <a:rPr lang="en-US" altLang="en-US" smtClean="0">
                <a:solidFill>
                  <a:srgbClr val="000000"/>
                </a:solidFill>
                <a:latin typeface="Lucida Console" pitchFamily="49" charset="0"/>
              </a:rPr>
              <a:t>SynchronizedBuffer</a:t>
            </a:r>
            <a:r>
              <a:rPr lang="en-US" altLang="en-US" smtClean="0">
                <a:solidFill>
                  <a:srgbClr val="000000"/>
                </a:solidFill>
                <a:latin typeface="Times New Roman" pitchFamily="18" charset="0"/>
              </a:rPr>
              <a:t>’s </a:t>
            </a:r>
            <a:r>
              <a:rPr lang="en-US" altLang="en-US" smtClean="0">
                <a:solidFill>
                  <a:srgbClr val="000000"/>
                </a:solidFill>
                <a:latin typeface="Lucida Console" pitchFamily="49" charset="0"/>
              </a:rPr>
              <a:t>blockingPut</a:t>
            </a:r>
            <a:r>
              <a:rPr lang="en-US" altLang="en-US" smtClean="0">
                <a:solidFill>
                  <a:srgbClr val="000000"/>
                </a:solidFill>
                <a:latin typeface="Times New Roman" pitchFamily="18" charset="0"/>
              </a:rPr>
              <a:t> and </a:t>
            </a:r>
            <a:r>
              <a:rPr lang="en-US" altLang="en-US" smtClean="0">
                <a:solidFill>
                  <a:srgbClr val="000000"/>
                </a:solidFill>
                <a:latin typeface="Lucida Console" pitchFamily="49" charset="0"/>
              </a:rPr>
              <a:t>blockingGet</a:t>
            </a:r>
            <a:r>
              <a:rPr lang="en-US" altLang="en-US" smtClean="0">
                <a:solidFill>
                  <a:srgbClr val="000000"/>
                </a:solidFill>
                <a:latin typeface="Times New Roman" pitchFamily="18" charset="0"/>
              </a:rPr>
              <a:t> methods (Fig. 23.16), which implements interface </a:t>
            </a:r>
            <a:r>
              <a:rPr lang="en-US" altLang="en-US" smtClean="0">
                <a:solidFill>
                  <a:srgbClr val="000000"/>
                </a:solidFill>
                <a:latin typeface="Lucida Console" pitchFamily="49" charset="0"/>
              </a:rPr>
              <a:t>Buffer</a:t>
            </a:r>
            <a:r>
              <a:rPr lang="en-US" altLang="en-US" smtClean="0">
                <a:solidFill>
                  <a:srgbClr val="000000"/>
                </a:solidFill>
                <a:latin typeface="Times New Roman" pitchFamily="18" charset="0"/>
              </a:rPr>
              <a:t> (line 4). </a:t>
            </a:r>
          </a:p>
          <a:p>
            <a:pPr eaLnBrk="1" hangingPunct="1">
              <a:lnSpc>
                <a:spcPct val="90000"/>
              </a:lnSpc>
            </a:pPr>
            <a:r>
              <a:rPr lang="en-US" altLang="en-US" smtClean="0">
                <a:solidFill>
                  <a:srgbClr val="000000"/>
                </a:solidFill>
                <a:latin typeface="Times New Roman" pitchFamily="18" charset="0"/>
              </a:rPr>
              <a:t>Thus, the </a:t>
            </a:r>
            <a:r>
              <a:rPr lang="en-US" altLang="en-US" smtClean="0">
                <a:solidFill>
                  <a:srgbClr val="000000"/>
                </a:solidFill>
                <a:latin typeface="Lucida Console" pitchFamily="49" charset="0"/>
              </a:rPr>
              <a:t>Producer</a:t>
            </a:r>
            <a:r>
              <a:rPr lang="en-US" altLang="en-US" smtClean="0">
                <a:solidFill>
                  <a:srgbClr val="000000"/>
                </a:solidFill>
                <a:latin typeface="Times New Roman" pitchFamily="18" charset="0"/>
              </a:rPr>
              <a:t>’s and </a:t>
            </a:r>
            <a:r>
              <a:rPr lang="en-US" altLang="en-US" smtClean="0">
                <a:solidFill>
                  <a:srgbClr val="000000"/>
                </a:solidFill>
                <a:latin typeface="Lucida Console" pitchFamily="49" charset="0"/>
              </a:rPr>
              <a:t>Consumer</a:t>
            </a:r>
            <a:r>
              <a:rPr lang="en-US" altLang="en-US" smtClean="0">
                <a:solidFill>
                  <a:srgbClr val="000000"/>
                </a:solidFill>
                <a:latin typeface="Times New Roman" pitchFamily="18" charset="0"/>
              </a:rPr>
              <a:t>’s </a:t>
            </a:r>
            <a:r>
              <a:rPr lang="en-US" altLang="en-US" smtClean="0">
                <a:solidFill>
                  <a:srgbClr val="000000"/>
                </a:solidFill>
                <a:latin typeface="Lucida Console" pitchFamily="49" charset="0"/>
              </a:rPr>
              <a:t>run</a:t>
            </a:r>
            <a:r>
              <a:rPr lang="en-US" altLang="en-US" smtClean="0">
                <a:solidFill>
                  <a:srgbClr val="000000"/>
                </a:solidFill>
                <a:latin typeface="Times New Roman" pitchFamily="18" charset="0"/>
              </a:rPr>
              <a:t> methods simply call the shared object’s </a:t>
            </a:r>
            <a:r>
              <a:rPr lang="en-US" altLang="en-US" smtClean="0">
                <a:solidFill>
                  <a:srgbClr val="000000"/>
                </a:solidFill>
                <a:latin typeface="Lucida Console" pitchFamily="49" charset="0"/>
              </a:rPr>
              <a:t>synchronized blockingPut</a:t>
            </a:r>
            <a:r>
              <a:rPr lang="en-US" altLang="en-US" smtClean="0">
                <a:solidFill>
                  <a:srgbClr val="000000"/>
                </a:solidFill>
                <a:latin typeface="Times New Roman" pitchFamily="18" charset="0"/>
              </a:rPr>
              <a:t> and </a:t>
            </a:r>
            <a:r>
              <a:rPr lang="en-US" altLang="en-US" smtClean="0">
                <a:solidFill>
                  <a:srgbClr val="000000"/>
                </a:solidFill>
                <a:latin typeface="Lucida Console" pitchFamily="49" charset="0"/>
              </a:rPr>
              <a:t>blockingGet</a:t>
            </a:r>
            <a:r>
              <a:rPr lang="en-US" altLang="en-US" smtClean="0">
                <a:solidFill>
                  <a:srgbClr val="000000"/>
                </a:solidFill>
                <a:latin typeface="Times New Roman" pitchFamily="18" charset="0"/>
              </a:rPr>
              <a:t> methods. </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1" descr="jhtp_23_Multithreading_Page_05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1" descr="jhtp_23_Multithreading_Page_05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1" descr="jhtp_23_Multithreading_Page_05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87</a:t>
            </a:fld>
            <a:endParaRPr lang="en-US"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1" descr="jhtp_23_Multithreading_Page_05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1" descr="jhtp_23_Multithreading_Page_05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23.2.1  </a:t>
            </a:r>
            <a:r>
              <a:rPr lang="en-US" i="1" dirty="0">
                <a:solidFill>
                  <a:srgbClr val="24B5A1"/>
                </a:solidFill>
                <a:latin typeface="Arial"/>
              </a:rPr>
              <a:t>New</a:t>
            </a:r>
            <a:r>
              <a:rPr lang="en-US" dirty="0">
                <a:solidFill>
                  <a:srgbClr val="24B5A1"/>
                </a:solidFill>
                <a:latin typeface="Arial"/>
              </a:rPr>
              <a:t> and </a:t>
            </a:r>
            <a:r>
              <a:rPr lang="en-US" i="1" dirty="0">
                <a:solidFill>
                  <a:srgbClr val="24B5A1"/>
                </a:solidFill>
                <a:latin typeface="Arial"/>
              </a:rPr>
              <a:t>Runnable</a:t>
            </a:r>
            <a:r>
              <a:rPr lang="en-US" dirty="0">
                <a:solidFill>
                  <a:srgbClr val="24B5A1"/>
                </a:solidFill>
                <a:latin typeface="Arial"/>
              </a:rPr>
              <a:t> States</a:t>
            </a:r>
            <a:endParaRPr lang="en-US" dirty="0" smtClean="0">
              <a:solidFill>
                <a:srgbClr val="3380E6"/>
              </a:solidFill>
              <a:latin typeface="Arial"/>
            </a:endParaRPr>
          </a:p>
        </p:txBody>
      </p:sp>
      <p:sp>
        <p:nvSpPr>
          <p:cNvPr id="24579"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A new thread begins its life cycle in the </a:t>
            </a:r>
            <a:r>
              <a:rPr lang="en-US" altLang="en-US" smtClean="0">
                <a:solidFill>
                  <a:srgbClr val="0000FF"/>
                </a:solidFill>
                <a:latin typeface="Times New Roman" pitchFamily="18" charset="0"/>
              </a:rPr>
              <a:t>new</a:t>
            </a:r>
            <a:r>
              <a:rPr lang="en-US" altLang="en-US" b="1" smtClean="0">
                <a:solidFill>
                  <a:srgbClr val="A81A00"/>
                </a:solidFill>
                <a:latin typeface="Times New Roman" pitchFamily="18" charset="0"/>
              </a:rPr>
              <a:t> </a:t>
            </a:r>
            <a:r>
              <a:rPr lang="en-US" altLang="en-US" b="1" smtClean="0">
                <a:solidFill>
                  <a:srgbClr val="000000"/>
                </a:solidFill>
                <a:latin typeface="Times New Roman" pitchFamily="18" charset="0"/>
              </a:rPr>
              <a:t>state.</a:t>
            </a:r>
          </a:p>
          <a:p>
            <a:pPr eaLnBrk="1" hangingPunct="1"/>
            <a:r>
              <a:rPr lang="en-US" altLang="en-US" smtClean="0">
                <a:solidFill>
                  <a:srgbClr val="000000"/>
                </a:solidFill>
                <a:latin typeface="Times New Roman" pitchFamily="18" charset="0"/>
              </a:rPr>
              <a:t>Remains there until started, which places it in the </a:t>
            </a:r>
            <a:r>
              <a:rPr lang="en-US" altLang="en-US" smtClean="0">
                <a:solidFill>
                  <a:srgbClr val="0000FF"/>
                </a:solidFill>
                <a:latin typeface="Times New Roman" pitchFamily="18" charset="0"/>
              </a:rPr>
              <a:t>runnable</a:t>
            </a:r>
            <a:r>
              <a:rPr lang="en-US" altLang="en-US" b="1" smtClean="0">
                <a:solidFill>
                  <a:srgbClr val="A81A00"/>
                </a:solidFill>
                <a:latin typeface="Times New Roman" pitchFamily="18" charset="0"/>
              </a:rPr>
              <a:t> </a:t>
            </a:r>
            <a:r>
              <a:rPr lang="en-US" altLang="en-US" b="1" smtClean="0">
                <a:solidFill>
                  <a:srgbClr val="000000"/>
                </a:solidFill>
                <a:latin typeface="Times New Roman" pitchFamily="18" charset="0"/>
              </a:rPr>
              <a:t>state—considered to be executing its task.</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9</a:t>
            </a:fld>
            <a:endParaRPr lang="en-US"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1" descr="jhtp_23_Multithreading_Page_05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FF0000"/>
                </a:solidFill>
                <a:latin typeface="Arial"/>
              </a:rPr>
              <a:t>23.8  (Advanced) Producer/Consumer Relationship: Bounded Buffers</a:t>
            </a:r>
          </a:p>
        </p:txBody>
      </p:sp>
      <p:sp>
        <p:nvSpPr>
          <p:cNvPr id="139267" name="Text Placeholder 2"/>
          <p:cNvSpPr>
            <a:spLocks noGrp="1"/>
          </p:cNvSpPr>
          <p:nvPr>
            <p:ph type="body" idx="1"/>
          </p:nvPr>
        </p:nvSpPr>
        <p:spPr/>
        <p:txBody>
          <a:bodyPr/>
          <a:lstStyle/>
          <a:p>
            <a:pPr eaLnBrk="1" hangingPunct="1">
              <a:lnSpc>
                <a:spcPct val="80000"/>
              </a:lnSpc>
            </a:pPr>
            <a:r>
              <a:rPr lang="en-US" altLang="en-US" sz="2400" smtClean="0">
                <a:solidFill>
                  <a:srgbClr val="000000"/>
                </a:solidFill>
                <a:latin typeface="Times New Roman" pitchFamily="18" charset="0"/>
              </a:rPr>
              <a:t>The program in Section 23.7 may not perform optimally.</a:t>
            </a:r>
          </a:p>
          <a:p>
            <a:pPr eaLnBrk="1" hangingPunct="1">
              <a:lnSpc>
                <a:spcPct val="80000"/>
              </a:lnSpc>
            </a:pPr>
            <a:r>
              <a:rPr lang="en-US" altLang="en-US" sz="2400" smtClean="0">
                <a:solidFill>
                  <a:srgbClr val="000000"/>
                </a:solidFill>
                <a:latin typeface="Times New Roman" pitchFamily="18" charset="0"/>
              </a:rPr>
              <a:t>If the two threads operate at different speeds, one them will spend more (or most) of its time waiting.</a:t>
            </a:r>
          </a:p>
          <a:p>
            <a:pPr eaLnBrk="1" hangingPunct="1">
              <a:lnSpc>
                <a:spcPct val="80000"/>
              </a:lnSpc>
            </a:pPr>
            <a:r>
              <a:rPr lang="en-US" altLang="en-US" sz="2400" smtClean="0">
                <a:solidFill>
                  <a:srgbClr val="000000"/>
                </a:solidFill>
                <a:latin typeface="Times New Roman" pitchFamily="18" charset="0"/>
              </a:rPr>
              <a:t>Even when we have threads that operate at the same relative speeds, those threads may occasionally become “out of sync” over a period of time, causing one of them to wait for the other.</a:t>
            </a:r>
          </a:p>
          <a:p>
            <a:pPr eaLnBrk="1" hangingPunct="1">
              <a:lnSpc>
                <a:spcPct val="80000"/>
              </a:lnSpc>
            </a:pPr>
            <a:r>
              <a:rPr lang="en-US" altLang="en-US" sz="2400" smtClean="0">
                <a:solidFill>
                  <a:srgbClr val="000000"/>
                </a:solidFill>
                <a:latin typeface="Times New Roman" pitchFamily="18" charset="0"/>
              </a:rPr>
              <a:t>To minimize the amount of waiting time for threads that share resources and operate at the same average speeds, we can implement a </a:t>
            </a:r>
            <a:r>
              <a:rPr lang="en-US" altLang="en-US" sz="2400" smtClean="0">
                <a:solidFill>
                  <a:srgbClr val="0000FF"/>
                </a:solidFill>
                <a:latin typeface="Times New Roman" pitchFamily="18" charset="0"/>
              </a:rPr>
              <a:t>bounded buffer</a:t>
            </a:r>
            <a:r>
              <a:rPr lang="en-US" altLang="en-US" sz="2400" smtClean="0">
                <a:solidFill>
                  <a:srgbClr val="000000"/>
                </a:solidFill>
                <a:latin typeface="Times New Roman" pitchFamily="18" charset="0"/>
              </a:rPr>
              <a:t> that provides a fixed number of buffer cells into which the </a:t>
            </a:r>
            <a:r>
              <a:rPr lang="en-US" altLang="en-US" sz="2400" smtClean="0">
                <a:solidFill>
                  <a:srgbClr val="000000"/>
                </a:solidFill>
                <a:latin typeface="Lucida Console" pitchFamily="49" charset="0"/>
              </a:rPr>
              <a:t>Producer</a:t>
            </a:r>
            <a:r>
              <a:rPr lang="en-US" altLang="en-US" sz="2400" smtClean="0">
                <a:solidFill>
                  <a:srgbClr val="000000"/>
                </a:solidFill>
                <a:latin typeface="Times New Roman" pitchFamily="18" charset="0"/>
              </a:rPr>
              <a:t> can place values, and from which the </a:t>
            </a:r>
            <a:r>
              <a:rPr lang="en-US" altLang="en-US" sz="2400" smtClean="0">
                <a:solidFill>
                  <a:srgbClr val="000000"/>
                </a:solidFill>
                <a:latin typeface="Lucida Console" pitchFamily="49" charset="0"/>
              </a:rPr>
              <a:t>Consumer</a:t>
            </a:r>
            <a:r>
              <a:rPr lang="en-US" altLang="en-US" sz="2400" smtClean="0">
                <a:solidFill>
                  <a:srgbClr val="000000"/>
                </a:solidFill>
                <a:latin typeface="Times New Roman" pitchFamily="18" charset="0"/>
              </a:rPr>
              <a:t> can retrieve those values.</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91</a:t>
            </a:fld>
            <a:endParaRPr lang="en-US"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1" descr="jhtp_23_Multithreading_Page_05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1" descr="jhtp_23_Multithreading_Page_05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23.8  </a:t>
            </a:r>
            <a:r>
              <a:rPr lang="en-US" dirty="0">
                <a:solidFill>
                  <a:srgbClr val="3380E6"/>
                </a:solidFill>
                <a:latin typeface="Arial"/>
              </a:rPr>
              <a:t> (Advanced) </a:t>
            </a:r>
            <a:r>
              <a:rPr lang="en-US" dirty="0" smtClean="0">
                <a:solidFill>
                  <a:srgbClr val="3380E6"/>
                </a:solidFill>
                <a:latin typeface="Arial"/>
              </a:rPr>
              <a:t>Producer/Consumer Relationship: Bounded Buffers (cont.)</a:t>
            </a:r>
          </a:p>
        </p:txBody>
      </p:sp>
      <p:sp>
        <p:nvSpPr>
          <p:cNvPr id="143363" name="Text Placeholder 2"/>
          <p:cNvSpPr>
            <a:spLocks noGrp="1"/>
          </p:cNvSpPr>
          <p:nvPr>
            <p:ph type="body" idx="1"/>
          </p:nvPr>
        </p:nvSpPr>
        <p:spPr/>
        <p:txBody>
          <a:bodyPr/>
          <a:lstStyle/>
          <a:p>
            <a:pPr eaLnBrk="1" hangingPunct="1"/>
            <a:r>
              <a:rPr lang="en-US" altLang="en-US" smtClean="0">
                <a:solidFill>
                  <a:srgbClr val="000000"/>
                </a:solidFill>
                <a:latin typeface="Times New Roman" pitchFamily="18" charset="0"/>
              </a:rPr>
              <a:t>The simplest way to implement a bounded buffer is to use an </a:t>
            </a:r>
            <a:r>
              <a:rPr lang="en-US" altLang="en-US" smtClean="0">
                <a:solidFill>
                  <a:srgbClr val="000000"/>
                </a:solidFill>
                <a:latin typeface="Lucida Console" pitchFamily="49" charset="0"/>
              </a:rPr>
              <a:t>ArrayBlockingQueue</a:t>
            </a:r>
            <a:r>
              <a:rPr lang="en-US" altLang="en-US" smtClean="0">
                <a:solidFill>
                  <a:srgbClr val="000000"/>
                </a:solidFill>
                <a:latin typeface="Times New Roman" pitchFamily="18" charset="0"/>
              </a:rPr>
              <a:t> for the buffer so that </a:t>
            </a:r>
            <a:r>
              <a:rPr lang="en-US" altLang="en-US" i="1" smtClean="0">
                <a:solidFill>
                  <a:srgbClr val="000000"/>
                </a:solidFill>
                <a:latin typeface="Times New Roman" pitchFamily="18" charset="0"/>
              </a:rPr>
              <a:t>all of the synchronization details are handled for you.</a:t>
            </a:r>
          </a:p>
          <a:p>
            <a:pPr lvl="1" eaLnBrk="1" hangingPunct="1"/>
            <a:r>
              <a:rPr lang="en-US" altLang="en-US" smtClean="0">
                <a:solidFill>
                  <a:srgbClr val="000000"/>
                </a:solidFill>
                <a:latin typeface="Times New Roman" pitchFamily="18" charset="0"/>
              </a:rPr>
              <a:t>This can be done by reusing the example from Section 23.6 and simply passing the desired size for the bounded buffer into the </a:t>
            </a:r>
            <a:r>
              <a:rPr lang="en-US" altLang="en-US" smtClean="0">
                <a:solidFill>
                  <a:srgbClr val="000000"/>
                </a:solidFill>
                <a:latin typeface="Lucida Console" pitchFamily="49" charset="0"/>
              </a:rPr>
              <a:t>ArrayBlockingQueue</a:t>
            </a:r>
            <a:r>
              <a:rPr lang="en-US" altLang="en-US" smtClean="0">
                <a:solidFill>
                  <a:srgbClr val="000000"/>
                </a:solidFill>
                <a:latin typeface="Times New Roman" pitchFamily="18" charset="0"/>
              </a:rPr>
              <a:t> constructor.</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94</a:t>
            </a:fld>
            <a:endParaRPr lang="en-US"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23.8  </a:t>
            </a:r>
            <a:r>
              <a:rPr lang="en-US" dirty="0">
                <a:solidFill>
                  <a:srgbClr val="3380E6"/>
                </a:solidFill>
                <a:latin typeface="Arial"/>
              </a:rPr>
              <a:t> (Advanced) </a:t>
            </a:r>
            <a:r>
              <a:rPr lang="en-US" dirty="0" smtClean="0">
                <a:solidFill>
                  <a:srgbClr val="3380E6"/>
                </a:solidFill>
                <a:latin typeface="Arial"/>
              </a:rPr>
              <a:t>Producer/Consumer Relationship: Bounded Buffers (cont.)</a:t>
            </a:r>
          </a:p>
        </p:txBody>
      </p:sp>
      <p:sp>
        <p:nvSpPr>
          <p:cNvPr id="145411" name="Text Placeholder 2"/>
          <p:cNvSpPr>
            <a:spLocks noGrp="1"/>
          </p:cNvSpPr>
          <p:nvPr>
            <p:ph type="body" idx="1"/>
          </p:nvPr>
        </p:nvSpPr>
        <p:spPr/>
        <p:txBody>
          <a:bodyPr/>
          <a:lstStyle/>
          <a:p>
            <a:pPr eaLnBrk="1" hangingPunct="1">
              <a:lnSpc>
                <a:spcPct val="90000"/>
              </a:lnSpc>
            </a:pPr>
            <a:r>
              <a:rPr lang="en-US" altLang="en-US" sz="2500" smtClean="0">
                <a:solidFill>
                  <a:srgbClr val="000000"/>
                </a:solidFill>
                <a:latin typeface="Times New Roman" pitchFamily="18" charset="0"/>
              </a:rPr>
              <a:t>Implementing Your Own Bounded Buffer as a Circular Buffer </a:t>
            </a:r>
          </a:p>
          <a:p>
            <a:pPr lvl="1" eaLnBrk="1" hangingPunct="1">
              <a:lnSpc>
                <a:spcPct val="90000"/>
              </a:lnSpc>
            </a:pPr>
            <a:r>
              <a:rPr lang="en-US" altLang="en-US" sz="2100" smtClean="0">
                <a:solidFill>
                  <a:srgbClr val="000000"/>
                </a:solidFill>
                <a:latin typeface="Times New Roman" pitchFamily="18" charset="0"/>
              </a:rPr>
              <a:t>The program in Fig. 23.18 and Fig. 23.19 demonstrates a </a:t>
            </a:r>
            <a:r>
              <a:rPr lang="en-US" altLang="en-US" sz="2100" smtClean="0">
                <a:solidFill>
                  <a:srgbClr val="000000"/>
                </a:solidFill>
                <a:latin typeface="Lucida Console" pitchFamily="49" charset="0"/>
              </a:rPr>
              <a:t>Producer</a:t>
            </a:r>
            <a:r>
              <a:rPr lang="en-US" altLang="en-US" sz="2100" smtClean="0">
                <a:solidFill>
                  <a:srgbClr val="000000"/>
                </a:solidFill>
                <a:latin typeface="Times New Roman" pitchFamily="18" charset="0"/>
              </a:rPr>
              <a:t> and a </a:t>
            </a:r>
            <a:r>
              <a:rPr lang="en-US" altLang="en-US" sz="2100" smtClean="0">
                <a:solidFill>
                  <a:srgbClr val="000000"/>
                </a:solidFill>
                <a:latin typeface="Lucida Console" pitchFamily="49" charset="0"/>
              </a:rPr>
              <a:t>Consumer</a:t>
            </a:r>
            <a:r>
              <a:rPr lang="en-US" altLang="en-US" sz="2100" smtClean="0">
                <a:solidFill>
                  <a:srgbClr val="000000"/>
                </a:solidFill>
                <a:latin typeface="Times New Roman" pitchFamily="18" charset="0"/>
              </a:rPr>
              <a:t> accessing a bounded buffer with synchronization.</a:t>
            </a:r>
          </a:p>
          <a:p>
            <a:pPr eaLnBrk="1" hangingPunct="1">
              <a:lnSpc>
                <a:spcPct val="90000"/>
              </a:lnSpc>
            </a:pPr>
            <a:r>
              <a:rPr lang="en-US" altLang="en-US" sz="2500" smtClean="0">
                <a:solidFill>
                  <a:srgbClr val="000000"/>
                </a:solidFill>
                <a:latin typeface="Times New Roman" pitchFamily="18" charset="0"/>
              </a:rPr>
              <a:t>We implement the bounded buffer in class </a:t>
            </a:r>
            <a:r>
              <a:rPr lang="en-US" altLang="en-US" sz="2500" smtClean="0">
                <a:solidFill>
                  <a:srgbClr val="000000"/>
                </a:solidFill>
                <a:latin typeface="Lucida Console" pitchFamily="49" charset="0"/>
              </a:rPr>
              <a:t>CircularBuffer</a:t>
            </a:r>
            <a:r>
              <a:rPr lang="en-US" altLang="en-US" sz="2500" smtClean="0">
                <a:solidFill>
                  <a:srgbClr val="000000"/>
                </a:solidFill>
                <a:latin typeface="Times New Roman" pitchFamily="18" charset="0"/>
              </a:rPr>
              <a:t> (Fig. 23.18) as a </a:t>
            </a:r>
            <a:r>
              <a:rPr lang="en-US" altLang="en-US" sz="2500" smtClean="0">
                <a:solidFill>
                  <a:srgbClr val="0000FF"/>
                </a:solidFill>
                <a:latin typeface="Times New Roman" pitchFamily="18" charset="0"/>
              </a:rPr>
              <a:t>circular buffer</a:t>
            </a:r>
            <a:r>
              <a:rPr lang="en-US" altLang="en-US" sz="2500" smtClean="0">
                <a:solidFill>
                  <a:srgbClr val="000000"/>
                </a:solidFill>
                <a:latin typeface="Times New Roman" pitchFamily="18" charset="0"/>
              </a:rPr>
              <a:t> that writes into and reads from the array elements in order, beginning at the first cell and moving toward the last.</a:t>
            </a:r>
          </a:p>
          <a:p>
            <a:pPr eaLnBrk="1" hangingPunct="1">
              <a:lnSpc>
                <a:spcPct val="90000"/>
              </a:lnSpc>
            </a:pPr>
            <a:r>
              <a:rPr lang="en-US" altLang="en-US" sz="2500" smtClean="0">
                <a:solidFill>
                  <a:srgbClr val="000000"/>
                </a:solidFill>
                <a:latin typeface="Times New Roman" pitchFamily="18" charset="0"/>
              </a:rPr>
              <a:t>When a </a:t>
            </a:r>
            <a:r>
              <a:rPr lang="en-US" altLang="en-US" sz="2500" smtClean="0">
                <a:solidFill>
                  <a:srgbClr val="000000"/>
                </a:solidFill>
                <a:latin typeface="Lucida Console" pitchFamily="49" charset="0"/>
              </a:rPr>
              <a:t>Producer</a:t>
            </a:r>
            <a:r>
              <a:rPr lang="en-US" altLang="en-US" sz="2500" smtClean="0">
                <a:solidFill>
                  <a:srgbClr val="000000"/>
                </a:solidFill>
                <a:latin typeface="Times New Roman" pitchFamily="18" charset="0"/>
              </a:rPr>
              <a:t> or </a:t>
            </a:r>
            <a:r>
              <a:rPr lang="en-US" altLang="en-US" sz="2500" smtClean="0">
                <a:solidFill>
                  <a:srgbClr val="000000"/>
                </a:solidFill>
                <a:latin typeface="Lucida Console" pitchFamily="49" charset="0"/>
              </a:rPr>
              <a:t>Consumer</a:t>
            </a:r>
            <a:r>
              <a:rPr lang="en-US" altLang="en-US" sz="2500" smtClean="0">
                <a:solidFill>
                  <a:srgbClr val="000000"/>
                </a:solidFill>
                <a:latin typeface="Times New Roman" pitchFamily="18" charset="0"/>
              </a:rPr>
              <a:t> reaches the last element, it returns to the first and begins writing or reading, respectively, from there.</a:t>
            </a:r>
          </a:p>
        </p:txBody>
      </p:sp>
      <p:sp>
        <p:nvSpPr>
          <p:cNvPr id="4" name="Footer Placeholder 3"/>
          <p:cNvSpPr>
            <a:spLocks noGrp="1"/>
          </p:cNvSpPr>
          <p:nvPr>
            <p:ph type="ftr" sz="quarter" idx="11"/>
          </p:nvPr>
        </p:nvSpPr>
        <p:spPr/>
        <p:txBody>
          <a:bodyPr/>
          <a:lstStyle/>
          <a:p>
            <a:pPr>
              <a:defRPr/>
            </a:pPr>
            <a:r>
              <a:rPr lang="en-US"/>
              <a:t>© Copyright 1992-2015 by Pearson Education, Inc. All Rights Reserved.</a:t>
            </a:r>
          </a:p>
        </p:txBody>
      </p:sp>
      <p:sp>
        <p:nvSpPr>
          <p:cNvPr id="3" name="Slide Number Placeholder 2"/>
          <p:cNvSpPr>
            <a:spLocks noGrp="1"/>
          </p:cNvSpPr>
          <p:nvPr>
            <p:ph type="sldNum" sz="quarter" idx="12"/>
          </p:nvPr>
        </p:nvSpPr>
        <p:spPr/>
        <p:txBody>
          <a:bodyPr/>
          <a:lstStyle/>
          <a:p>
            <a:fld id="{10D741C2-4285-450F-AB78-98D28EEA5D2C}"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1" descr="jhtp_23_Multithreading_Page_06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jhtp_23_Multithreading_Page_06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97</a:t>
            </a:fld>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1" descr="jhtp_23_Multithreading_Page_06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1" descr="jhtp_23_Multithreading_Page_06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Copyright 1992-2015 by Pearson Education, Inc. All Rights Reserved.</a:t>
            </a:r>
          </a:p>
        </p:txBody>
      </p:sp>
      <p:sp>
        <p:nvSpPr>
          <p:cNvPr id="2" name="Slide Number Placeholder 1"/>
          <p:cNvSpPr>
            <a:spLocks noGrp="1"/>
          </p:cNvSpPr>
          <p:nvPr>
            <p:ph type="sldNum" sz="quarter" idx="12"/>
          </p:nvPr>
        </p:nvSpPr>
        <p:spPr/>
        <p:txBody>
          <a:bodyPr/>
          <a:lstStyle/>
          <a:p>
            <a:fld id="{F68AFCD7-4848-40A6-9533-34C9A5A7D07C}" type="slidenum">
              <a:rPr lang="en-US" altLang="en-US" smtClean="0"/>
              <a:pPr/>
              <a:t>99</a:t>
            </a:fld>
            <a:endParaRPr lang="en-US" alt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1436</TotalTime>
  <Words>6482</Words>
  <Application>Microsoft Office PowerPoint</Application>
  <PresentationFormat>On-screen Show (4:3)</PresentationFormat>
  <Paragraphs>737</Paragraphs>
  <Slides>191</Slides>
  <Notes>60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191</vt:i4>
      </vt:variant>
    </vt:vector>
  </HeadingPairs>
  <TitlesOfParts>
    <vt:vector size="204" baseType="lpstr">
      <vt:lpstr>AGaramond</vt:lpstr>
      <vt:lpstr>Arial</vt:lpstr>
      <vt:lpstr>Calibri</vt:lpstr>
      <vt:lpstr>Goudy Sans Medium</vt:lpstr>
      <vt:lpstr>Lucida Console</vt:lpstr>
      <vt:lpstr>Lucida Sans Unicode</vt:lpstr>
      <vt:lpstr>LucidaSansTypewriter</vt:lpstr>
      <vt:lpstr>Times New Roman</vt:lpstr>
      <vt:lpstr>Verdana</vt:lpstr>
      <vt:lpstr>Wingdings</vt:lpstr>
      <vt:lpstr>Wingdings 2</vt:lpstr>
      <vt:lpstr>Wingdings 3</vt:lpstr>
      <vt:lpstr>Concourse</vt:lpstr>
      <vt:lpstr>Chapter 23 Concurrency</vt:lpstr>
      <vt:lpstr>PowerPoint Presentation</vt:lpstr>
      <vt:lpstr>PowerPoint Presentation</vt:lpstr>
      <vt:lpstr>PowerPoint Presentation</vt:lpstr>
      <vt:lpstr>23.1  Introduction</vt:lpstr>
      <vt:lpstr>PowerPoint Presentation</vt:lpstr>
      <vt:lpstr>23.1  Introduction (cont.)</vt:lpstr>
      <vt:lpstr>23.2  Thread States and Life Cycle</vt:lpstr>
      <vt:lpstr>23.2.1  New and Runnable States</vt:lpstr>
      <vt:lpstr>PowerPoint Presentation</vt:lpstr>
      <vt:lpstr>23.2.1  New and Runnable States</vt:lpstr>
      <vt:lpstr>23.2.2  Waiting State</vt:lpstr>
      <vt:lpstr>23.2.3  Timed Waiting State</vt:lpstr>
      <vt:lpstr>23.2.4  Blocked State</vt:lpstr>
      <vt:lpstr>23.2.5  Terminated State</vt:lpstr>
      <vt:lpstr>23.2.6  Operating-System View of the Runnable State</vt:lpstr>
      <vt:lpstr>PowerPoint Presentation</vt:lpstr>
      <vt:lpstr>23.2.7  Thread Priorities and Thread Scheduling</vt:lpstr>
      <vt:lpstr>23.2.7  Thread Priorities and Thread Scheduling (Cont.)</vt:lpstr>
      <vt:lpstr>23.2.8  Indefinite Postponement and Deadlock</vt:lpstr>
      <vt:lpstr>23.2.8  Indefinite Postponement and Deadlock (Cont.)</vt:lpstr>
      <vt:lpstr>PowerPoint Presentation</vt:lpstr>
      <vt:lpstr>PowerPoint Presentation</vt:lpstr>
      <vt:lpstr>23.3  Creating and Executing Threads with the Executor Framework</vt:lpstr>
      <vt:lpstr>PowerPoint Presentation</vt:lpstr>
      <vt:lpstr>23.3  Creating and Executing Threads with the Executor Framework (cont.)</vt:lpstr>
      <vt:lpstr>PowerPoint Presentation</vt:lpstr>
      <vt:lpstr>PowerPoint Presentation</vt:lpstr>
      <vt:lpstr>PowerPoint Presentation</vt:lpstr>
      <vt:lpstr>PowerPoint Presentation</vt:lpstr>
      <vt:lpstr>PowerPoint Presentation</vt:lpstr>
      <vt:lpstr>23.3  Creating and Executing Threads with the Executor Framework (cont.)</vt:lpstr>
      <vt:lpstr>23.3  Creating and Executing Threads with the Executor Framework (cont.)</vt:lpstr>
      <vt:lpstr>23.4  Thread Synchronization</vt:lpstr>
      <vt:lpstr>23.4.1  Immutable Data</vt:lpstr>
      <vt:lpstr>PowerPoint Presentation</vt:lpstr>
      <vt:lpstr>23.4.2  Monitors</vt:lpstr>
      <vt:lpstr>23.4.2  Monitors (Cont.)</vt:lpstr>
      <vt:lpstr>PowerPoint Presentation</vt:lpstr>
      <vt:lpstr>23.4.3 Unsynchronized Mutable Data Sharing</vt:lpstr>
      <vt:lpstr>PowerPoint Presentation</vt:lpstr>
      <vt:lpstr>PowerPoint Presentation</vt:lpstr>
      <vt:lpstr>PowerPoint Presentation</vt:lpstr>
      <vt:lpstr>23.4.3 Unsynchronized Data Sharing (cont.)</vt:lpstr>
      <vt:lpstr>PowerPoint Presentation</vt:lpstr>
      <vt:lpstr>23.4.3 Unsynchronized Data Sharing (cont.)</vt:lpstr>
      <vt:lpstr>PowerPoint Presentation</vt:lpstr>
      <vt:lpstr>PowerPoint Presentation</vt:lpstr>
      <vt:lpstr>PowerPoint Presentation</vt:lpstr>
      <vt:lpstr>23.4.4 Synchronized Mutable Data Sharing—Making Operations Atomic</vt:lpstr>
      <vt:lpstr>23.4.4 Synchronized Mutable Data Sharing—Making Operations Atomic (cont.)</vt:lpstr>
      <vt:lpstr>PowerPoint Presentation</vt:lpstr>
      <vt:lpstr>23.4.4 Synchronized Data Sharing—Making Operations Atomic (cont.)</vt:lpstr>
      <vt:lpstr>PowerPoint Presentation</vt:lpstr>
      <vt:lpstr>PowerPoint Presentation</vt:lpstr>
      <vt:lpstr>PowerPoint Presentation</vt:lpstr>
      <vt:lpstr>PowerPoint Presentation</vt:lpstr>
      <vt:lpstr>23.5  Producer/Consumer Relationship without Synchronization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23.6  Producer/Consumer Relationship: ArrayBlockingQueue</vt:lpstr>
      <vt:lpstr>PowerPoint Presentation</vt:lpstr>
      <vt:lpstr>PowerPoint Presentation</vt:lpstr>
      <vt:lpstr>PowerPoint Presentation</vt:lpstr>
      <vt:lpstr>PowerPoint Presentation</vt:lpstr>
      <vt:lpstr>PowerPoint Presentation</vt:lpstr>
      <vt:lpstr>23.7  (Advanced) Producer/Consumer Relationship with synchronized, wait, notify and notifyAll</vt:lpstr>
      <vt:lpstr>23.7  (Advanced) Producer/Consumer Relationship with synchronized, wait, notify and notifyAll (cont.)</vt:lpstr>
      <vt:lpstr>PowerPoint Presentation</vt:lpstr>
      <vt:lpstr>PowerPoint Presentation</vt:lpstr>
      <vt:lpstr>PowerPoint Presentation</vt:lpstr>
      <vt:lpstr>PowerPoint Presentation</vt:lpstr>
      <vt:lpstr>PowerPoint Presentation</vt:lpstr>
      <vt:lpstr>23.7  (Advanced) Producer/Consumer Relationship with synchronized, wait, notify and notifyAll (cont.)</vt:lpstr>
      <vt:lpstr>PowerPoint Presentation</vt:lpstr>
      <vt:lpstr>PowerPoint Presentation</vt:lpstr>
      <vt:lpstr>PowerPoint Presentation</vt:lpstr>
      <vt:lpstr>PowerPoint Presentation</vt:lpstr>
      <vt:lpstr>PowerPoint Presentation</vt:lpstr>
      <vt:lpstr>PowerPoint Presentation</vt:lpstr>
      <vt:lpstr>23.8  (Advanced) Producer/Consumer Relationship: Bounded Buffers</vt:lpstr>
      <vt:lpstr>PowerPoint Presentation</vt:lpstr>
      <vt:lpstr>PowerPoint Presentation</vt:lpstr>
      <vt:lpstr>23.8   (Advanced) Producer/Consumer Relationship: Bounded Buffers (cont.)</vt:lpstr>
      <vt:lpstr>23.8   (Advanced) Producer/Consumer Relationship: Bounded Buffers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23.9   (Advanced) Producer/Consumer Relationship: The Lock and Condition Interfaces</vt:lpstr>
      <vt:lpstr>23.9   (Advanced) Producer/Consumer Relationship: The Lock and Condition Interfaces (cont.)</vt:lpstr>
      <vt:lpstr>PowerPoint Presentation</vt:lpstr>
      <vt:lpstr>PowerPoint Presentation</vt:lpstr>
      <vt:lpstr>PowerPoint Presentation</vt:lpstr>
      <vt:lpstr>23.9   (Advanced) Producer/Consumer Relationship: The Lock and Condition Interfaces (cont.)</vt:lpstr>
      <vt:lpstr>23.9  Producer/Consumer Relationship: The Lock and Condition Interfaces (cont.)</vt:lpstr>
      <vt:lpstr>PowerPoint Presentation</vt:lpstr>
      <vt:lpstr>PowerPoint Presentation</vt:lpstr>
      <vt:lpstr>PowerPoint Presentation</vt:lpstr>
      <vt:lpstr>23.9   (Advanced) Producer/Consumer Relationship: The Lock and Condition Interfaces (cont.)</vt:lpstr>
      <vt:lpstr>PowerPoint Presentation</vt:lpstr>
      <vt:lpstr>23.9   (Advanced) Producer/Consumer Relationship: The Lock and Condition Interfaces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23.10  Concurrent Collections</vt:lpstr>
      <vt:lpstr>PowerPoint Presentation</vt:lpstr>
      <vt:lpstr>PowerPoint Presentation</vt:lpstr>
      <vt:lpstr>23.11  Multithreading with GUI: SwingWorker</vt:lpstr>
      <vt:lpstr>23.11  Multithreading with GUI: SwingWorker (cont.)</vt:lpstr>
      <vt:lpstr>PowerPoint Presentation</vt:lpstr>
      <vt:lpstr>23.11.1 Performing Computations in a Worker Thread: Fibonacci Numbers</vt:lpstr>
      <vt:lpstr>PowerPoint Presentation</vt:lpstr>
      <vt:lpstr>PowerPoint Presentation</vt:lpstr>
      <vt:lpstr>PowerPoint Presentation</vt:lpstr>
      <vt:lpstr>23.11.1 Performing Computations in a Worker Thread: Fibonacci Numbers (cont.)</vt:lpstr>
      <vt:lpstr>23.11.1 Performing Computations in a Worker Thread: Fibonacci Numbers (cont.)</vt:lpstr>
      <vt:lpstr>PowerPoint Presentation</vt:lpstr>
      <vt:lpstr>23.11.1 Performing Computations in a Worker Thread: Fibonacci Numbers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23.11.2 Processing Intermediate Results with SwingWorker: Sieve of Eratosthenes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23.11.2 Processing Intermediate Results with SwingWorker : Sieve of Eratosthenes (cont.)</vt:lpstr>
      <vt:lpstr>23.11.2 Processing Intermediate Results with SwingWorker : Sieve of Eratosthenes (cont.)</vt:lpstr>
      <vt:lpstr>23.11.2 Processing Intermediate Results with SwingWorker : Sieve of Eratosthenes (cont.)</vt:lpstr>
      <vt:lpstr>23.12  sort/parallelSort Timings with the Java SE 8 Date/Time API</vt:lpstr>
      <vt:lpstr>PowerPoint Presentation</vt:lpstr>
      <vt:lpstr>PowerPoint Presentation</vt:lpstr>
      <vt:lpstr>PowerPoint Presentation</vt:lpstr>
      <vt:lpstr>23.12  sort/parallelSort Timings with the Java SE 8 Date/Time API (Cont.)</vt:lpstr>
      <vt:lpstr>23.12  sort/parallelSort Timings with the Java SE 8 Date/Time API (Cont.)</vt:lpstr>
      <vt:lpstr>23.13  Java SE 8: Sequential vs. Parallel Streams</vt:lpstr>
      <vt:lpstr>PowerPoint Presentation</vt:lpstr>
      <vt:lpstr>PowerPoint Presentation</vt:lpstr>
      <vt:lpstr>PowerPoint Presentation</vt:lpstr>
      <vt:lpstr>PowerPoint Presentation</vt:lpstr>
      <vt:lpstr>PowerPoint Presentation</vt:lpstr>
      <vt:lpstr>23.14  (Advanced) Interfaces Callable and Future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23.15  (Advanced) Fork/Join Framework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26 Multithreading</dc:title>
  <dc:creator>Windows User</dc:creator>
  <cp:lastModifiedBy>Al-Mubaid, Hisham</cp:lastModifiedBy>
  <cp:revision>48</cp:revision>
  <dcterms:created xsi:type="dcterms:W3CDTF">2009-07-24T15:20:59Z</dcterms:created>
  <dcterms:modified xsi:type="dcterms:W3CDTF">2017-10-23T15:10:36Z</dcterms:modified>
</cp:coreProperties>
</file>